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318" r:id="rId2"/>
    <p:sldId id="283" r:id="rId3"/>
    <p:sldId id="296" r:id="rId4"/>
    <p:sldId id="297" r:id="rId5"/>
    <p:sldId id="312" r:id="rId6"/>
    <p:sldId id="370" r:id="rId7"/>
    <p:sldId id="371" r:id="rId8"/>
    <p:sldId id="352" r:id="rId9"/>
    <p:sldId id="353" r:id="rId10"/>
    <p:sldId id="354" r:id="rId11"/>
    <p:sldId id="355" r:id="rId12"/>
    <p:sldId id="357" r:id="rId13"/>
    <p:sldId id="358" r:id="rId14"/>
    <p:sldId id="364" r:id="rId15"/>
    <p:sldId id="365" r:id="rId16"/>
    <p:sldId id="362" r:id="rId17"/>
    <p:sldId id="363" r:id="rId18"/>
    <p:sldId id="366" r:id="rId19"/>
    <p:sldId id="367" r:id="rId20"/>
    <p:sldId id="368" r:id="rId21"/>
    <p:sldId id="372" r:id="rId22"/>
    <p:sldId id="322" r:id="rId23"/>
    <p:sldId id="339" r:id="rId24"/>
    <p:sldId id="329" r:id="rId25"/>
    <p:sldId id="331" r:id="rId26"/>
    <p:sldId id="330" r:id="rId27"/>
    <p:sldId id="340" r:id="rId28"/>
    <p:sldId id="332" r:id="rId29"/>
    <p:sldId id="347" r:id="rId30"/>
    <p:sldId id="344" r:id="rId31"/>
    <p:sldId id="333" r:id="rId32"/>
    <p:sldId id="334" r:id="rId33"/>
    <p:sldId id="335" r:id="rId34"/>
    <p:sldId id="341" r:id="rId35"/>
    <p:sldId id="336" r:id="rId36"/>
    <p:sldId id="345" r:id="rId37"/>
    <p:sldId id="346" r:id="rId38"/>
    <p:sldId id="350" r:id="rId39"/>
    <p:sldId id="381" r:id="rId40"/>
    <p:sldId id="373" r:id="rId41"/>
    <p:sldId id="374" r:id="rId42"/>
    <p:sldId id="375" r:id="rId43"/>
    <p:sldId id="360" r:id="rId44"/>
    <p:sldId id="380" r:id="rId45"/>
    <p:sldId id="359" r:id="rId46"/>
    <p:sldId id="376" r:id="rId47"/>
    <p:sldId id="377" r:id="rId48"/>
    <p:sldId id="378" r:id="rId49"/>
    <p:sldId id="379" r:id="rId50"/>
    <p:sldId id="319" r:id="rId51"/>
    <p:sldId id="320" r:id="rId52"/>
    <p:sldId id="321" r:id="rId53"/>
    <p:sldId id="342" r:id="rId54"/>
    <p:sldId id="338" r:id="rId55"/>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5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3"/>
    <p:restoredTop sz="86438"/>
  </p:normalViewPr>
  <p:slideViewPr>
    <p:cSldViewPr snapToGrid="0" snapToObjects="1">
      <p:cViewPr varScale="1">
        <p:scale>
          <a:sx n="148" d="100"/>
          <a:sy n="148" d="100"/>
        </p:scale>
        <p:origin x="132" y="168"/>
      </p:cViewPr>
      <p:guideLst>
        <p:guide orient="horz" pos="1620"/>
        <p:guide pos="2880"/>
      </p:guideLst>
    </p:cSldViewPr>
  </p:slideViewPr>
  <p:outlineViewPr>
    <p:cViewPr>
      <p:scale>
        <a:sx n="33" d="100"/>
        <a:sy n="33" d="100"/>
      </p:scale>
      <p:origin x="0" y="-157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nasprod-5\act\tguzzino\Graph%20Setu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v>Pre-82</c:v>
          </c:tx>
          <c:spPr>
            <a:solidFill>
              <a:srgbClr val="62A33E"/>
            </a:solidFill>
          </c:spPr>
          <c:cat>
            <c:numRef>
              <c:f>Cashflows!$A$3:$A$87</c:f>
              <c:numCache>
                <c:formatCode>General</c:formatCode>
                <c:ptCount val="8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pt idx="65">
                  <c:v>2081</c:v>
                </c:pt>
                <c:pt idx="66">
                  <c:v>2082</c:v>
                </c:pt>
                <c:pt idx="67">
                  <c:v>2083</c:v>
                </c:pt>
                <c:pt idx="68">
                  <c:v>2084</c:v>
                </c:pt>
                <c:pt idx="69">
                  <c:v>2085</c:v>
                </c:pt>
                <c:pt idx="70">
                  <c:v>2086</c:v>
                </c:pt>
                <c:pt idx="71">
                  <c:v>2087</c:v>
                </c:pt>
                <c:pt idx="72">
                  <c:v>2088</c:v>
                </c:pt>
                <c:pt idx="73">
                  <c:v>2089</c:v>
                </c:pt>
                <c:pt idx="74">
                  <c:v>2090</c:v>
                </c:pt>
                <c:pt idx="75">
                  <c:v>2091</c:v>
                </c:pt>
                <c:pt idx="76">
                  <c:v>2092</c:v>
                </c:pt>
                <c:pt idx="77">
                  <c:v>2093</c:v>
                </c:pt>
                <c:pt idx="78">
                  <c:v>2094</c:v>
                </c:pt>
                <c:pt idx="79">
                  <c:v>2095</c:v>
                </c:pt>
                <c:pt idx="80">
                  <c:v>2096</c:v>
                </c:pt>
                <c:pt idx="81">
                  <c:v>2097</c:v>
                </c:pt>
                <c:pt idx="82">
                  <c:v>2098</c:v>
                </c:pt>
                <c:pt idx="83">
                  <c:v>2099</c:v>
                </c:pt>
                <c:pt idx="84">
                  <c:v>2100</c:v>
                </c:pt>
              </c:numCache>
            </c:numRef>
          </c:cat>
          <c:val>
            <c:numRef>
              <c:f>Cashflows!$B$3:$B$87</c:f>
              <c:numCache>
                <c:formatCode>#,##0_);\(#,##0\)</c:formatCode>
                <c:ptCount val="85"/>
                <c:pt idx="0">
                  <c:v>232982850.55000001</c:v>
                </c:pt>
                <c:pt idx="1">
                  <c:v>228791237.43000001</c:v>
                </c:pt>
                <c:pt idx="2">
                  <c:v>222398459.5</c:v>
                </c:pt>
                <c:pt idx="3">
                  <c:v>215925527.65000001</c:v>
                </c:pt>
                <c:pt idx="4">
                  <c:v>209069356.27000001</c:v>
                </c:pt>
                <c:pt idx="5">
                  <c:v>201766716.88999999</c:v>
                </c:pt>
                <c:pt idx="6">
                  <c:v>194144038.36000001</c:v>
                </c:pt>
                <c:pt idx="7">
                  <c:v>186284241.66999999</c:v>
                </c:pt>
                <c:pt idx="8">
                  <c:v>178265605.53</c:v>
                </c:pt>
                <c:pt idx="9">
                  <c:v>169996581.58000001</c:v>
                </c:pt>
                <c:pt idx="10">
                  <c:v>161588414.06</c:v>
                </c:pt>
                <c:pt idx="11">
                  <c:v>153106881.15000001</c:v>
                </c:pt>
                <c:pt idx="12">
                  <c:v>144593041.03</c:v>
                </c:pt>
                <c:pt idx="13">
                  <c:v>136130688.47</c:v>
                </c:pt>
                <c:pt idx="14">
                  <c:v>127810895.05</c:v>
                </c:pt>
                <c:pt idx="15">
                  <c:v>119687594.47</c:v>
                </c:pt>
                <c:pt idx="16">
                  <c:v>111795320.47</c:v>
                </c:pt>
                <c:pt idx="17">
                  <c:v>104146442.72</c:v>
                </c:pt>
                <c:pt idx="18">
                  <c:v>96743143.739999995</c:v>
                </c:pt>
                <c:pt idx="19">
                  <c:v>89590425.909999996</c:v>
                </c:pt>
                <c:pt idx="20">
                  <c:v>82688145.409999996</c:v>
                </c:pt>
                <c:pt idx="21">
                  <c:v>76036993.290000007</c:v>
                </c:pt>
                <c:pt idx="22">
                  <c:v>69640197.560000002</c:v>
                </c:pt>
                <c:pt idx="23">
                  <c:v>63498291.310000002</c:v>
                </c:pt>
                <c:pt idx="24">
                  <c:v>57617908.039999999</c:v>
                </c:pt>
                <c:pt idx="25">
                  <c:v>52003351.520000003</c:v>
                </c:pt>
                <c:pt idx="26">
                  <c:v>46664232.640000001</c:v>
                </c:pt>
                <c:pt idx="27">
                  <c:v>41607505.509999998</c:v>
                </c:pt>
                <c:pt idx="28">
                  <c:v>36842680.270000003</c:v>
                </c:pt>
                <c:pt idx="29">
                  <c:v>32381574.800000001</c:v>
                </c:pt>
                <c:pt idx="30">
                  <c:v>28230414.870000001</c:v>
                </c:pt>
                <c:pt idx="31">
                  <c:v>24400361.579999998</c:v>
                </c:pt>
                <c:pt idx="32">
                  <c:v>20898908.940000001</c:v>
                </c:pt>
                <c:pt idx="33">
                  <c:v>17727592.039999999</c:v>
                </c:pt>
                <c:pt idx="34">
                  <c:v>14884017.189999999</c:v>
                </c:pt>
                <c:pt idx="35">
                  <c:v>12361372.220000001</c:v>
                </c:pt>
                <c:pt idx="36">
                  <c:v>10150980.58</c:v>
                </c:pt>
                <c:pt idx="37">
                  <c:v>8238399.9400000004</c:v>
                </c:pt>
                <c:pt idx="38">
                  <c:v>6605504.2800000003</c:v>
                </c:pt>
                <c:pt idx="39">
                  <c:v>5230992.62</c:v>
                </c:pt>
                <c:pt idx="40">
                  <c:v>4091022.21</c:v>
                </c:pt>
                <c:pt idx="41">
                  <c:v>3160063.39</c:v>
                </c:pt>
                <c:pt idx="42">
                  <c:v>2411809.0099999998</c:v>
                </c:pt>
                <c:pt idx="43">
                  <c:v>1820079.7</c:v>
                </c:pt>
                <c:pt idx="44">
                  <c:v>1359693.12</c:v>
                </c:pt>
                <c:pt idx="45">
                  <c:v>1007237.75</c:v>
                </c:pt>
                <c:pt idx="46">
                  <c:v>741625.08</c:v>
                </c:pt>
                <c:pt idx="47">
                  <c:v>544405.5</c:v>
                </c:pt>
                <c:pt idx="48">
                  <c:v>399904.2</c:v>
                </c:pt>
                <c:pt idx="49">
                  <c:v>295192.15000000002</c:v>
                </c:pt>
                <c:pt idx="50">
                  <c:v>219901.78</c:v>
                </c:pt>
                <c:pt idx="51">
                  <c:v>165944.4</c:v>
                </c:pt>
                <c:pt idx="52">
                  <c:v>127196.44</c:v>
                </c:pt>
                <c:pt idx="53">
                  <c:v>99138.55</c:v>
                </c:pt>
                <c:pt idx="54">
                  <c:v>78513.13</c:v>
                </c:pt>
                <c:pt idx="55">
                  <c:v>63041.46</c:v>
                </c:pt>
                <c:pt idx="56">
                  <c:v>51159.040000000001</c:v>
                </c:pt>
                <c:pt idx="57">
                  <c:v>41812.57</c:v>
                </c:pt>
                <c:pt idx="58">
                  <c:v>34299.29</c:v>
                </c:pt>
                <c:pt idx="59">
                  <c:v>28151.87</c:v>
                </c:pt>
                <c:pt idx="60">
                  <c:v>23063.25</c:v>
                </c:pt>
                <c:pt idx="61">
                  <c:v>18825.18</c:v>
                </c:pt>
                <c:pt idx="62">
                  <c:v>15290.08</c:v>
                </c:pt>
                <c:pt idx="63">
                  <c:v>12348.64</c:v>
                </c:pt>
                <c:pt idx="64">
                  <c:v>9915.4699999999993</c:v>
                </c:pt>
                <c:pt idx="65">
                  <c:v>7916.78</c:v>
                </c:pt>
                <c:pt idx="66">
                  <c:v>6288.62</c:v>
                </c:pt>
                <c:pt idx="67">
                  <c:v>4971.79</c:v>
                </c:pt>
                <c:pt idx="68">
                  <c:v>3912.97</c:v>
                </c:pt>
                <c:pt idx="69">
                  <c:v>3065.52</c:v>
                </c:pt>
                <c:pt idx="70">
                  <c:v>2389.9899999999998</c:v>
                </c:pt>
                <c:pt idx="71">
                  <c:v>1853.83</c:v>
                </c:pt>
                <c:pt idx="72">
                  <c:v>1429.01</c:v>
                </c:pt>
                <c:pt idx="73">
                  <c:v>1091.96</c:v>
                </c:pt>
                <c:pt idx="74">
                  <c:v>824.86</c:v>
                </c:pt>
                <c:pt idx="75">
                  <c:v>614.39</c:v>
                </c:pt>
                <c:pt idx="76">
                  <c:v>449.7</c:v>
                </c:pt>
                <c:pt idx="77">
                  <c:v>321.94</c:v>
                </c:pt>
                <c:pt idx="78">
                  <c:v>224.46</c:v>
                </c:pt>
                <c:pt idx="79">
                  <c:v>152.08000000000001</c:v>
                </c:pt>
                <c:pt idx="80">
                  <c:v>99.69</c:v>
                </c:pt>
                <c:pt idx="81">
                  <c:v>62.86</c:v>
                </c:pt>
                <c:pt idx="82">
                  <c:v>37.97</c:v>
                </c:pt>
                <c:pt idx="83">
                  <c:v>21.88</c:v>
                </c:pt>
                <c:pt idx="84">
                  <c:v>12.07</c:v>
                </c:pt>
              </c:numCache>
            </c:numRef>
          </c:val>
          <c:extLst>
            <c:ext xmlns:c16="http://schemas.microsoft.com/office/drawing/2014/chart" uri="{C3380CC4-5D6E-409C-BE32-E72D297353CC}">
              <c16:uniqueId val="{00000000-B7FC-4B3A-80BE-6B616F7C32D4}"/>
            </c:ext>
          </c:extLst>
        </c:ser>
        <c:ser>
          <c:idx val="2"/>
          <c:order val="1"/>
          <c:tx>
            <c:v>MPP Current Annuities</c:v>
          </c:tx>
          <c:spPr>
            <a:solidFill>
              <a:srgbClr val="00ACD4"/>
            </a:solidFill>
          </c:spPr>
          <c:cat>
            <c:numRef>
              <c:f>Cashflows!$A$3:$A$87</c:f>
              <c:numCache>
                <c:formatCode>General</c:formatCode>
                <c:ptCount val="8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pt idx="65">
                  <c:v>2081</c:v>
                </c:pt>
                <c:pt idx="66">
                  <c:v>2082</c:v>
                </c:pt>
                <c:pt idx="67">
                  <c:v>2083</c:v>
                </c:pt>
                <c:pt idx="68">
                  <c:v>2084</c:v>
                </c:pt>
                <c:pt idx="69">
                  <c:v>2085</c:v>
                </c:pt>
                <c:pt idx="70">
                  <c:v>2086</c:v>
                </c:pt>
                <c:pt idx="71">
                  <c:v>2087</c:v>
                </c:pt>
                <c:pt idx="72">
                  <c:v>2088</c:v>
                </c:pt>
                <c:pt idx="73">
                  <c:v>2089</c:v>
                </c:pt>
                <c:pt idx="74">
                  <c:v>2090</c:v>
                </c:pt>
                <c:pt idx="75">
                  <c:v>2091</c:v>
                </c:pt>
                <c:pt idx="76">
                  <c:v>2092</c:v>
                </c:pt>
                <c:pt idx="77">
                  <c:v>2093</c:v>
                </c:pt>
                <c:pt idx="78">
                  <c:v>2094</c:v>
                </c:pt>
                <c:pt idx="79">
                  <c:v>2095</c:v>
                </c:pt>
                <c:pt idx="80">
                  <c:v>2096</c:v>
                </c:pt>
                <c:pt idx="81">
                  <c:v>2097</c:v>
                </c:pt>
                <c:pt idx="82">
                  <c:v>2098</c:v>
                </c:pt>
                <c:pt idx="83">
                  <c:v>2099</c:v>
                </c:pt>
                <c:pt idx="84">
                  <c:v>2100</c:v>
                </c:pt>
              </c:numCache>
            </c:numRef>
          </c:cat>
          <c:val>
            <c:numRef>
              <c:f>Cashflows!$C$3:$C$87</c:f>
              <c:numCache>
                <c:formatCode>#,##0_);\(#,##0\)</c:formatCode>
                <c:ptCount val="85"/>
                <c:pt idx="0">
                  <c:v>279027863.91000003</c:v>
                </c:pt>
                <c:pt idx="1">
                  <c:v>280197192.12</c:v>
                </c:pt>
                <c:pt idx="2">
                  <c:v>280724519.81999999</c:v>
                </c:pt>
                <c:pt idx="3">
                  <c:v>281024623.06</c:v>
                </c:pt>
                <c:pt idx="4">
                  <c:v>280876590.52999997</c:v>
                </c:pt>
                <c:pt idx="5">
                  <c:v>280119663.47000003</c:v>
                </c:pt>
                <c:pt idx="6">
                  <c:v>278719642.83000004</c:v>
                </c:pt>
                <c:pt idx="7">
                  <c:v>276541970.80000001</c:v>
                </c:pt>
                <c:pt idx="8">
                  <c:v>273752896.31999999</c:v>
                </c:pt>
                <c:pt idx="9">
                  <c:v>270238541.75</c:v>
                </c:pt>
                <c:pt idx="10">
                  <c:v>265971229.28</c:v>
                </c:pt>
                <c:pt idx="11">
                  <c:v>260885494.92000002</c:v>
                </c:pt>
                <c:pt idx="12">
                  <c:v>254984336.26999998</c:v>
                </c:pt>
                <c:pt idx="13">
                  <c:v>248303059.87</c:v>
                </c:pt>
                <c:pt idx="14">
                  <c:v>240869749.08000001</c:v>
                </c:pt>
                <c:pt idx="15">
                  <c:v>232639641.81</c:v>
                </c:pt>
                <c:pt idx="16">
                  <c:v>223712708.66</c:v>
                </c:pt>
                <c:pt idx="17">
                  <c:v>214095771.11999997</c:v>
                </c:pt>
                <c:pt idx="18">
                  <c:v>203884936.50999999</c:v>
                </c:pt>
                <c:pt idx="19">
                  <c:v>193129952.59</c:v>
                </c:pt>
                <c:pt idx="20">
                  <c:v>181897316.49000001</c:v>
                </c:pt>
                <c:pt idx="21">
                  <c:v>170276170.63999999</c:v>
                </c:pt>
                <c:pt idx="22">
                  <c:v>158366327.56</c:v>
                </c:pt>
                <c:pt idx="23">
                  <c:v>146277275.81</c:v>
                </c:pt>
                <c:pt idx="24">
                  <c:v>134127083.25</c:v>
                </c:pt>
                <c:pt idx="25">
                  <c:v>122039869.69999999</c:v>
                </c:pt>
                <c:pt idx="26">
                  <c:v>110142776.34</c:v>
                </c:pt>
                <c:pt idx="27">
                  <c:v>98561006.799999997</c:v>
                </c:pt>
                <c:pt idx="28">
                  <c:v>87413974.75</c:v>
                </c:pt>
                <c:pt idx="29">
                  <c:v>76811898.5</c:v>
                </c:pt>
                <c:pt idx="30">
                  <c:v>66852160.810000002</c:v>
                </c:pt>
                <c:pt idx="31">
                  <c:v>57617261.480000004</c:v>
                </c:pt>
                <c:pt idx="32">
                  <c:v>49170104.82</c:v>
                </c:pt>
                <c:pt idx="33">
                  <c:v>41550002.93</c:v>
                </c:pt>
                <c:pt idx="34">
                  <c:v>34772174.18</c:v>
                </c:pt>
                <c:pt idx="35">
                  <c:v>28828451.509999998</c:v>
                </c:pt>
                <c:pt idx="36">
                  <c:v>23689151.810000002</c:v>
                </c:pt>
                <c:pt idx="37">
                  <c:v>19306417.84</c:v>
                </c:pt>
                <c:pt idx="38">
                  <c:v>15618189.600000001</c:v>
                </c:pt>
                <c:pt idx="39">
                  <c:v>12553103.460000001</c:v>
                </c:pt>
                <c:pt idx="40">
                  <c:v>10035541.719999999</c:v>
                </c:pt>
                <c:pt idx="41">
                  <c:v>7989599.3899999997</c:v>
                </c:pt>
                <c:pt idx="42">
                  <c:v>6342363.9499999993</c:v>
                </c:pt>
                <c:pt idx="43">
                  <c:v>5026525.0600000005</c:v>
                </c:pt>
                <c:pt idx="44">
                  <c:v>3981963.9800000004</c:v>
                </c:pt>
                <c:pt idx="45">
                  <c:v>3156641.88</c:v>
                </c:pt>
                <c:pt idx="46">
                  <c:v>2506568.65</c:v>
                </c:pt>
                <c:pt idx="47">
                  <c:v>1995293.22</c:v>
                </c:pt>
                <c:pt idx="48">
                  <c:v>1593276.46</c:v>
                </c:pt>
                <c:pt idx="49">
                  <c:v>1276945.73</c:v>
                </c:pt>
                <c:pt idx="50">
                  <c:v>1027595.42</c:v>
                </c:pt>
                <c:pt idx="51">
                  <c:v>830481.13</c:v>
                </c:pt>
                <c:pt idx="52">
                  <c:v>674162.5</c:v>
                </c:pt>
                <c:pt idx="53">
                  <c:v>549781.97</c:v>
                </c:pt>
                <c:pt idx="54">
                  <c:v>450364.5</c:v>
                </c:pt>
                <c:pt idx="55">
                  <c:v>370472.57</c:v>
                </c:pt>
                <c:pt idx="56">
                  <c:v>305812.46000000002</c:v>
                </c:pt>
                <c:pt idx="57">
                  <c:v>253072.87</c:v>
                </c:pt>
                <c:pt idx="58">
                  <c:v>209729.09999999998</c:v>
                </c:pt>
                <c:pt idx="59">
                  <c:v>173832.99</c:v>
                </c:pt>
                <c:pt idx="60">
                  <c:v>143923.27000000002</c:v>
                </c:pt>
                <c:pt idx="61">
                  <c:v>118900.53</c:v>
                </c:pt>
                <c:pt idx="62">
                  <c:v>97899.82</c:v>
                </c:pt>
                <c:pt idx="63">
                  <c:v>80263.63</c:v>
                </c:pt>
                <c:pt idx="64">
                  <c:v>65515.22</c:v>
                </c:pt>
                <c:pt idx="65">
                  <c:v>53249.94</c:v>
                </c:pt>
                <c:pt idx="66">
                  <c:v>43124.1</c:v>
                </c:pt>
                <c:pt idx="67">
                  <c:v>34850.17</c:v>
                </c:pt>
                <c:pt idx="68">
                  <c:v>28167.589999999997</c:v>
                </c:pt>
                <c:pt idx="69">
                  <c:v>22828.22</c:v>
                </c:pt>
                <c:pt idx="70">
                  <c:v>18609.61</c:v>
                </c:pt>
                <c:pt idx="71">
                  <c:v>15318.5</c:v>
                </c:pt>
                <c:pt idx="72">
                  <c:v>12785.85</c:v>
                </c:pt>
                <c:pt idx="73">
                  <c:v>10857.47</c:v>
                </c:pt>
                <c:pt idx="74">
                  <c:v>9403</c:v>
                </c:pt>
                <c:pt idx="75">
                  <c:v>8313.619999999999</c:v>
                </c:pt>
                <c:pt idx="76">
                  <c:v>7501.08</c:v>
                </c:pt>
                <c:pt idx="77">
                  <c:v>6892.5599999999995</c:v>
                </c:pt>
                <c:pt idx="78">
                  <c:v>6430.5999999999995</c:v>
                </c:pt>
                <c:pt idx="79">
                  <c:v>6070.1399999999994</c:v>
                </c:pt>
                <c:pt idx="80">
                  <c:v>5775.86</c:v>
                </c:pt>
                <c:pt idx="81">
                  <c:v>5521.79</c:v>
                </c:pt>
                <c:pt idx="82">
                  <c:v>5289.6500000000005</c:v>
                </c:pt>
                <c:pt idx="83">
                  <c:v>5063.84</c:v>
                </c:pt>
                <c:pt idx="84">
                  <c:v>4834.7699999999995</c:v>
                </c:pt>
              </c:numCache>
            </c:numRef>
          </c:val>
          <c:extLst>
            <c:ext xmlns:c16="http://schemas.microsoft.com/office/drawing/2014/chart" uri="{C3380CC4-5D6E-409C-BE32-E72D297353CC}">
              <c16:uniqueId val="{00000001-B7FC-4B3A-80BE-6B616F7C32D4}"/>
            </c:ext>
          </c:extLst>
        </c:ser>
        <c:ser>
          <c:idx val="3"/>
          <c:order val="2"/>
          <c:tx>
            <c:v>MPP Future Annuities</c:v>
          </c:tx>
          <c:spPr>
            <a:solidFill>
              <a:schemeClr val="accent5">
                <a:lumMod val="60000"/>
                <a:lumOff val="40000"/>
              </a:schemeClr>
            </a:solidFill>
          </c:spPr>
          <c:cat>
            <c:numRef>
              <c:f>Cashflows!$A$3:$A$87</c:f>
              <c:numCache>
                <c:formatCode>General</c:formatCode>
                <c:ptCount val="8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pt idx="65">
                  <c:v>2081</c:v>
                </c:pt>
                <c:pt idx="66">
                  <c:v>2082</c:v>
                </c:pt>
                <c:pt idx="67">
                  <c:v>2083</c:v>
                </c:pt>
                <c:pt idx="68">
                  <c:v>2084</c:v>
                </c:pt>
                <c:pt idx="69">
                  <c:v>2085</c:v>
                </c:pt>
                <c:pt idx="70">
                  <c:v>2086</c:v>
                </c:pt>
                <c:pt idx="71">
                  <c:v>2087</c:v>
                </c:pt>
                <c:pt idx="72">
                  <c:v>2088</c:v>
                </c:pt>
                <c:pt idx="73">
                  <c:v>2089</c:v>
                </c:pt>
                <c:pt idx="74">
                  <c:v>2090</c:v>
                </c:pt>
                <c:pt idx="75">
                  <c:v>2091</c:v>
                </c:pt>
                <c:pt idx="76">
                  <c:v>2092</c:v>
                </c:pt>
                <c:pt idx="77">
                  <c:v>2093</c:v>
                </c:pt>
                <c:pt idx="78">
                  <c:v>2094</c:v>
                </c:pt>
                <c:pt idx="79">
                  <c:v>2095</c:v>
                </c:pt>
                <c:pt idx="80">
                  <c:v>2096</c:v>
                </c:pt>
                <c:pt idx="81">
                  <c:v>2097</c:v>
                </c:pt>
                <c:pt idx="82">
                  <c:v>2098</c:v>
                </c:pt>
                <c:pt idx="83">
                  <c:v>2099</c:v>
                </c:pt>
                <c:pt idx="84">
                  <c:v>2100</c:v>
                </c:pt>
              </c:numCache>
            </c:numRef>
          </c:cat>
          <c:val>
            <c:numRef>
              <c:f>Cashflows!$D$3:$D$87</c:f>
              <c:numCache>
                <c:formatCode>#,##0_);\(#,##0\)</c:formatCode>
                <c:ptCount val="85"/>
                <c:pt idx="0">
                  <c:v>112983291</c:v>
                </c:pt>
                <c:pt idx="1">
                  <c:v>132265849.40000001</c:v>
                </c:pt>
                <c:pt idx="2">
                  <c:v>149795836.68000001</c:v>
                </c:pt>
                <c:pt idx="3">
                  <c:v>166963420.68000001</c:v>
                </c:pt>
                <c:pt idx="4">
                  <c:v>182452216.62</c:v>
                </c:pt>
                <c:pt idx="5">
                  <c:v>192262078.61000001</c:v>
                </c:pt>
                <c:pt idx="6">
                  <c:v>202638351.27000001</c:v>
                </c:pt>
                <c:pt idx="7">
                  <c:v>212281725.66</c:v>
                </c:pt>
                <c:pt idx="8">
                  <c:v>218505082.88999999</c:v>
                </c:pt>
                <c:pt idx="9">
                  <c:v>221611836.11000001</c:v>
                </c:pt>
                <c:pt idx="10">
                  <c:v>225420176.65000001</c:v>
                </c:pt>
                <c:pt idx="11">
                  <c:v>226494908.5</c:v>
                </c:pt>
                <c:pt idx="12">
                  <c:v>226736295.06999999</c:v>
                </c:pt>
                <c:pt idx="13">
                  <c:v>225142613.58000001</c:v>
                </c:pt>
                <c:pt idx="14">
                  <c:v>225611544.56</c:v>
                </c:pt>
                <c:pt idx="15">
                  <c:v>222258314.44</c:v>
                </c:pt>
                <c:pt idx="16">
                  <c:v>222059013.91</c:v>
                </c:pt>
                <c:pt idx="17">
                  <c:v>220150804.28</c:v>
                </c:pt>
                <c:pt idx="18">
                  <c:v>220015622.97999999</c:v>
                </c:pt>
                <c:pt idx="19">
                  <c:v>219941244.28999999</c:v>
                </c:pt>
                <c:pt idx="20">
                  <c:v>218680311.97</c:v>
                </c:pt>
                <c:pt idx="21">
                  <c:v>217331577.25</c:v>
                </c:pt>
                <c:pt idx="22">
                  <c:v>215003395.75999999</c:v>
                </c:pt>
                <c:pt idx="23">
                  <c:v>213250632.00999999</c:v>
                </c:pt>
                <c:pt idx="24">
                  <c:v>211086800.25</c:v>
                </c:pt>
                <c:pt idx="25">
                  <c:v>208855459.00999999</c:v>
                </c:pt>
                <c:pt idx="26">
                  <c:v>205539930.61000001</c:v>
                </c:pt>
                <c:pt idx="27">
                  <c:v>200979953.61000001</c:v>
                </c:pt>
                <c:pt idx="28">
                  <c:v>195866948.59</c:v>
                </c:pt>
                <c:pt idx="29">
                  <c:v>190296747.84</c:v>
                </c:pt>
                <c:pt idx="30">
                  <c:v>184104378.71000001</c:v>
                </c:pt>
                <c:pt idx="31">
                  <c:v>177214629.09</c:v>
                </c:pt>
                <c:pt idx="32">
                  <c:v>169710335.63999999</c:v>
                </c:pt>
                <c:pt idx="33">
                  <c:v>161683485.19</c:v>
                </c:pt>
                <c:pt idx="34">
                  <c:v>152985948.97999999</c:v>
                </c:pt>
                <c:pt idx="35">
                  <c:v>143853671.81</c:v>
                </c:pt>
                <c:pt idx="36">
                  <c:v>134516669.84</c:v>
                </c:pt>
                <c:pt idx="37">
                  <c:v>125030514.38</c:v>
                </c:pt>
                <c:pt idx="38">
                  <c:v>115251819.72</c:v>
                </c:pt>
                <c:pt idx="39">
                  <c:v>105573344.91</c:v>
                </c:pt>
                <c:pt idx="40">
                  <c:v>96211955.709999993</c:v>
                </c:pt>
                <c:pt idx="41">
                  <c:v>86993771.790000007</c:v>
                </c:pt>
                <c:pt idx="42">
                  <c:v>78083340.019999996</c:v>
                </c:pt>
                <c:pt idx="43">
                  <c:v>69855738.150000006</c:v>
                </c:pt>
                <c:pt idx="44">
                  <c:v>61921628.93</c:v>
                </c:pt>
                <c:pt idx="45">
                  <c:v>54674033.210000001</c:v>
                </c:pt>
                <c:pt idx="46">
                  <c:v>48025661.609999999</c:v>
                </c:pt>
                <c:pt idx="47">
                  <c:v>41996053.990000002</c:v>
                </c:pt>
                <c:pt idx="48">
                  <c:v>36513433.549999997</c:v>
                </c:pt>
                <c:pt idx="49">
                  <c:v>31627199.559999999</c:v>
                </c:pt>
                <c:pt idx="50">
                  <c:v>27252827.850000001</c:v>
                </c:pt>
                <c:pt idx="51">
                  <c:v>23391633.239999998</c:v>
                </c:pt>
                <c:pt idx="52">
                  <c:v>19993392.25</c:v>
                </c:pt>
                <c:pt idx="53">
                  <c:v>17050164.989999998</c:v>
                </c:pt>
                <c:pt idx="54">
                  <c:v>14411497.880000001</c:v>
                </c:pt>
                <c:pt idx="55">
                  <c:v>12202066.08</c:v>
                </c:pt>
                <c:pt idx="56">
                  <c:v>10202177.359999999</c:v>
                </c:pt>
                <c:pt idx="57">
                  <c:v>8478065.9600000009</c:v>
                </c:pt>
                <c:pt idx="58">
                  <c:v>7026425.4500000002</c:v>
                </c:pt>
                <c:pt idx="59">
                  <c:v>5787154.3300000001</c:v>
                </c:pt>
                <c:pt idx="60">
                  <c:v>4736074.47</c:v>
                </c:pt>
                <c:pt idx="61">
                  <c:v>3851158.89</c:v>
                </c:pt>
                <c:pt idx="62">
                  <c:v>3112203.13</c:v>
                </c:pt>
                <c:pt idx="63">
                  <c:v>2500594.17</c:v>
                </c:pt>
                <c:pt idx="64">
                  <c:v>1999090.76</c:v>
                </c:pt>
                <c:pt idx="65">
                  <c:v>1591806.25</c:v>
                </c:pt>
                <c:pt idx="66">
                  <c:v>1264229.33</c:v>
                </c:pt>
                <c:pt idx="67">
                  <c:v>1003141.13</c:v>
                </c:pt>
                <c:pt idx="68">
                  <c:v>796799.74</c:v>
                </c:pt>
                <c:pt idx="69">
                  <c:v>634943.93000000005</c:v>
                </c:pt>
                <c:pt idx="70">
                  <c:v>508708.98</c:v>
                </c:pt>
                <c:pt idx="71">
                  <c:v>410614.36</c:v>
                </c:pt>
                <c:pt idx="72">
                  <c:v>334476.58</c:v>
                </c:pt>
                <c:pt idx="73">
                  <c:v>275257.05</c:v>
                </c:pt>
                <c:pt idx="74">
                  <c:v>228930.83</c:v>
                </c:pt>
                <c:pt idx="75">
                  <c:v>192394.58</c:v>
                </c:pt>
                <c:pt idx="76">
                  <c:v>163251.18</c:v>
                </c:pt>
                <c:pt idx="77">
                  <c:v>139626.49</c:v>
                </c:pt>
                <c:pt idx="78">
                  <c:v>120105.68</c:v>
                </c:pt>
                <c:pt idx="79">
                  <c:v>103632.53</c:v>
                </c:pt>
                <c:pt idx="80">
                  <c:v>89397.27</c:v>
                </c:pt>
                <c:pt idx="81">
                  <c:v>76840.94</c:v>
                </c:pt>
                <c:pt idx="82">
                  <c:v>65593.33</c:v>
                </c:pt>
                <c:pt idx="83">
                  <c:v>55443.57</c:v>
                </c:pt>
                <c:pt idx="84">
                  <c:v>46277.25</c:v>
                </c:pt>
              </c:numCache>
            </c:numRef>
          </c:val>
          <c:extLst>
            <c:ext xmlns:c16="http://schemas.microsoft.com/office/drawing/2014/chart" uri="{C3380CC4-5D6E-409C-BE32-E72D297353CC}">
              <c16:uniqueId val="{00000002-B7FC-4B3A-80BE-6B616F7C32D4}"/>
            </c:ext>
          </c:extLst>
        </c:ser>
        <c:ser>
          <c:idx val="4"/>
          <c:order val="3"/>
          <c:tx>
            <c:v>CRSP Accrued</c:v>
          </c:tx>
          <c:spPr>
            <a:solidFill>
              <a:schemeClr val="accent6">
                <a:lumMod val="75000"/>
              </a:schemeClr>
            </a:solidFill>
          </c:spPr>
          <c:cat>
            <c:numRef>
              <c:f>Cashflows!$A$3:$A$87</c:f>
              <c:numCache>
                <c:formatCode>General</c:formatCode>
                <c:ptCount val="8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pt idx="65">
                  <c:v>2081</c:v>
                </c:pt>
                <c:pt idx="66">
                  <c:v>2082</c:v>
                </c:pt>
                <c:pt idx="67">
                  <c:v>2083</c:v>
                </c:pt>
                <c:pt idx="68">
                  <c:v>2084</c:v>
                </c:pt>
                <c:pt idx="69">
                  <c:v>2085</c:v>
                </c:pt>
                <c:pt idx="70">
                  <c:v>2086</c:v>
                </c:pt>
                <c:pt idx="71">
                  <c:v>2087</c:v>
                </c:pt>
                <c:pt idx="72">
                  <c:v>2088</c:v>
                </c:pt>
                <c:pt idx="73">
                  <c:v>2089</c:v>
                </c:pt>
                <c:pt idx="74">
                  <c:v>2090</c:v>
                </c:pt>
                <c:pt idx="75">
                  <c:v>2091</c:v>
                </c:pt>
                <c:pt idx="76">
                  <c:v>2092</c:v>
                </c:pt>
                <c:pt idx="77">
                  <c:v>2093</c:v>
                </c:pt>
                <c:pt idx="78">
                  <c:v>2094</c:v>
                </c:pt>
                <c:pt idx="79">
                  <c:v>2095</c:v>
                </c:pt>
                <c:pt idx="80">
                  <c:v>2096</c:v>
                </c:pt>
                <c:pt idx="81">
                  <c:v>2097</c:v>
                </c:pt>
                <c:pt idx="82">
                  <c:v>2098</c:v>
                </c:pt>
                <c:pt idx="83">
                  <c:v>2099</c:v>
                </c:pt>
                <c:pt idx="84">
                  <c:v>2100</c:v>
                </c:pt>
              </c:numCache>
            </c:numRef>
          </c:cat>
          <c:val>
            <c:numRef>
              <c:f>Cashflows!$E$3:$E$87</c:f>
              <c:numCache>
                <c:formatCode>#,##0_);\(#,##0\)</c:formatCode>
                <c:ptCount val="85"/>
                <c:pt idx="0">
                  <c:v>33880785.780000001</c:v>
                </c:pt>
                <c:pt idx="1">
                  <c:v>39615927.340000004</c:v>
                </c:pt>
                <c:pt idx="2">
                  <c:v>45494848.299999997</c:v>
                </c:pt>
                <c:pt idx="3">
                  <c:v>51734436.5</c:v>
                </c:pt>
                <c:pt idx="4">
                  <c:v>58035860.890000001</c:v>
                </c:pt>
                <c:pt idx="5">
                  <c:v>64449627.899999999</c:v>
                </c:pt>
                <c:pt idx="6">
                  <c:v>70763798.099999994</c:v>
                </c:pt>
                <c:pt idx="7">
                  <c:v>77059554.310000002</c:v>
                </c:pt>
                <c:pt idx="8">
                  <c:v>83161295.379999995</c:v>
                </c:pt>
                <c:pt idx="9">
                  <c:v>88990111.75</c:v>
                </c:pt>
                <c:pt idx="10">
                  <c:v>94631354.890000001</c:v>
                </c:pt>
                <c:pt idx="11">
                  <c:v>100019968.84</c:v>
                </c:pt>
                <c:pt idx="12">
                  <c:v>105072581.77</c:v>
                </c:pt>
                <c:pt idx="13">
                  <c:v>109578529.36</c:v>
                </c:pt>
                <c:pt idx="14">
                  <c:v>113801438.92</c:v>
                </c:pt>
                <c:pt idx="15">
                  <c:v>117594956.59</c:v>
                </c:pt>
                <c:pt idx="16">
                  <c:v>120918969.48999999</c:v>
                </c:pt>
                <c:pt idx="17">
                  <c:v>123879642.62</c:v>
                </c:pt>
                <c:pt idx="18">
                  <c:v>126481733.77</c:v>
                </c:pt>
                <c:pt idx="19">
                  <c:v>128767449.83</c:v>
                </c:pt>
                <c:pt idx="20">
                  <c:v>130495942.53</c:v>
                </c:pt>
                <c:pt idx="21">
                  <c:v>131756865.98999999</c:v>
                </c:pt>
                <c:pt idx="22">
                  <c:v>132481828.48</c:v>
                </c:pt>
                <c:pt idx="23">
                  <c:v>132666181.18000001</c:v>
                </c:pt>
                <c:pt idx="24">
                  <c:v>132336725.95</c:v>
                </c:pt>
                <c:pt idx="25">
                  <c:v>131650838.56999999</c:v>
                </c:pt>
                <c:pt idx="26">
                  <c:v>130474318.55</c:v>
                </c:pt>
                <c:pt idx="27">
                  <c:v>128717236.70999999</c:v>
                </c:pt>
                <c:pt idx="28">
                  <c:v>126368389.01000001</c:v>
                </c:pt>
                <c:pt idx="29">
                  <c:v>123638916.77</c:v>
                </c:pt>
                <c:pt idx="30">
                  <c:v>120537705.69</c:v>
                </c:pt>
                <c:pt idx="31">
                  <c:v>116982983.93000001</c:v>
                </c:pt>
                <c:pt idx="32">
                  <c:v>112912598.95</c:v>
                </c:pt>
                <c:pt idx="33">
                  <c:v>108467149.84999999</c:v>
                </c:pt>
                <c:pt idx="34">
                  <c:v>103754753.16</c:v>
                </c:pt>
                <c:pt idx="35">
                  <c:v>98749600.920000002</c:v>
                </c:pt>
                <c:pt idx="36">
                  <c:v>93646882.459999993</c:v>
                </c:pt>
                <c:pt idx="37">
                  <c:v>88432557.329999998</c:v>
                </c:pt>
                <c:pt idx="38">
                  <c:v>83207192.349999994</c:v>
                </c:pt>
                <c:pt idx="39">
                  <c:v>78036525.099999994</c:v>
                </c:pt>
                <c:pt idx="40">
                  <c:v>72967570.980000004</c:v>
                </c:pt>
                <c:pt idx="41">
                  <c:v>68042234.219999999</c:v>
                </c:pt>
                <c:pt idx="42">
                  <c:v>63285389.520000003</c:v>
                </c:pt>
                <c:pt idx="43">
                  <c:v>58729541.5</c:v>
                </c:pt>
                <c:pt idx="44">
                  <c:v>54383256.020000003</c:v>
                </c:pt>
                <c:pt idx="45">
                  <c:v>50260768.409999996</c:v>
                </c:pt>
                <c:pt idx="46">
                  <c:v>46366068.329999998</c:v>
                </c:pt>
                <c:pt idx="47">
                  <c:v>42696567.460000001</c:v>
                </c:pt>
                <c:pt idx="48">
                  <c:v>39246893.789999999</c:v>
                </c:pt>
                <c:pt idx="49">
                  <c:v>36008619.659999996</c:v>
                </c:pt>
                <c:pt idx="50">
                  <c:v>32971190.780000001</c:v>
                </c:pt>
                <c:pt idx="51">
                  <c:v>30122681.350000001</c:v>
                </c:pt>
                <c:pt idx="52">
                  <c:v>27450899.66</c:v>
                </c:pt>
                <c:pt idx="53">
                  <c:v>24944287.140000001</c:v>
                </c:pt>
                <c:pt idx="54">
                  <c:v>22592382.620000001</c:v>
                </c:pt>
                <c:pt idx="55">
                  <c:v>20386082.489999998</c:v>
                </c:pt>
                <c:pt idx="56">
                  <c:v>18317695.84</c:v>
                </c:pt>
                <c:pt idx="57">
                  <c:v>16380974.15</c:v>
                </c:pt>
                <c:pt idx="58">
                  <c:v>14570993.050000001</c:v>
                </c:pt>
                <c:pt idx="59">
                  <c:v>12884044.84</c:v>
                </c:pt>
                <c:pt idx="60">
                  <c:v>11317435.83</c:v>
                </c:pt>
                <c:pt idx="61">
                  <c:v>9869031.7899999991</c:v>
                </c:pt>
                <c:pt idx="62">
                  <c:v>8536981.7300000004</c:v>
                </c:pt>
                <c:pt idx="63">
                  <c:v>7319606.5899999999</c:v>
                </c:pt>
                <c:pt idx="64">
                  <c:v>6215287.3399999999</c:v>
                </c:pt>
                <c:pt idx="65">
                  <c:v>5222145.76</c:v>
                </c:pt>
                <c:pt idx="66">
                  <c:v>4337792.83</c:v>
                </c:pt>
                <c:pt idx="67">
                  <c:v>3558947.73</c:v>
                </c:pt>
                <c:pt idx="68">
                  <c:v>2881390.18</c:v>
                </c:pt>
                <c:pt idx="69">
                  <c:v>2299875.91</c:v>
                </c:pt>
                <c:pt idx="70">
                  <c:v>1808098.4</c:v>
                </c:pt>
                <c:pt idx="71">
                  <c:v>1398761.91</c:v>
                </c:pt>
                <c:pt idx="72">
                  <c:v>1063783.6000000001</c:v>
                </c:pt>
                <c:pt idx="73">
                  <c:v>794574.68</c:v>
                </c:pt>
                <c:pt idx="74">
                  <c:v>582342.06999999995</c:v>
                </c:pt>
                <c:pt idx="75">
                  <c:v>418379.06</c:v>
                </c:pt>
                <c:pt idx="76">
                  <c:v>294370.3</c:v>
                </c:pt>
                <c:pt idx="77">
                  <c:v>202653.14</c:v>
                </c:pt>
                <c:pt idx="78">
                  <c:v>136382.62</c:v>
                </c:pt>
                <c:pt idx="79">
                  <c:v>89648.56</c:v>
                </c:pt>
                <c:pt idx="80">
                  <c:v>57511.63</c:v>
                </c:pt>
                <c:pt idx="81">
                  <c:v>35984.21</c:v>
                </c:pt>
                <c:pt idx="82">
                  <c:v>21945.75</c:v>
                </c:pt>
                <c:pt idx="83">
                  <c:v>13039.52</c:v>
                </c:pt>
                <c:pt idx="84">
                  <c:v>7544.34</c:v>
                </c:pt>
              </c:numCache>
            </c:numRef>
          </c:val>
          <c:extLst>
            <c:ext xmlns:c16="http://schemas.microsoft.com/office/drawing/2014/chart" uri="{C3380CC4-5D6E-409C-BE32-E72D297353CC}">
              <c16:uniqueId val="{00000003-B7FC-4B3A-80BE-6B616F7C32D4}"/>
            </c:ext>
          </c:extLst>
        </c:ser>
        <c:ser>
          <c:idx val="5"/>
          <c:order val="4"/>
          <c:tx>
            <c:v>CRSP Future Accruals</c:v>
          </c:tx>
          <c:spPr>
            <a:solidFill>
              <a:schemeClr val="accent6">
                <a:lumMod val="60000"/>
                <a:lumOff val="40000"/>
              </a:schemeClr>
            </a:solidFill>
          </c:spPr>
          <c:cat>
            <c:numRef>
              <c:f>Cashflows!$A$3:$A$87</c:f>
              <c:numCache>
                <c:formatCode>General</c:formatCode>
                <c:ptCount val="85"/>
                <c:pt idx="0">
                  <c:v>2016</c:v>
                </c:pt>
                <c:pt idx="1">
                  <c:v>2017</c:v>
                </c:pt>
                <c:pt idx="2">
                  <c:v>2018</c:v>
                </c:pt>
                <c:pt idx="3">
                  <c:v>2019</c:v>
                </c:pt>
                <c:pt idx="4">
                  <c:v>2020</c:v>
                </c:pt>
                <c:pt idx="5">
                  <c:v>2021</c:v>
                </c:pt>
                <c:pt idx="6">
                  <c:v>2022</c:v>
                </c:pt>
                <c:pt idx="7">
                  <c:v>2023</c:v>
                </c:pt>
                <c:pt idx="8">
                  <c:v>2024</c:v>
                </c:pt>
                <c:pt idx="9">
                  <c:v>2025</c:v>
                </c:pt>
                <c:pt idx="10">
                  <c:v>2026</c:v>
                </c:pt>
                <c:pt idx="11">
                  <c:v>2027</c:v>
                </c:pt>
                <c:pt idx="12">
                  <c:v>2028</c:v>
                </c:pt>
                <c:pt idx="13">
                  <c:v>2029</c:v>
                </c:pt>
                <c:pt idx="14">
                  <c:v>2030</c:v>
                </c:pt>
                <c:pt idx="15">
                  <c:v>2031</c:v>
                </c:pt>
                <c:pt idx="16">
                  <c:v>2032</c:v>
                </c:pt>
                <c:pt idx="17">
                  <c:v>2033</c:v>
                </c:pt>
                <c:pt idx="18">
                  <c:v>2034</c:v>
                </c:pt>
                <c:pt idx="19">
                  <c:v>2035</c:v>
                </c:pt>
                <c:pt idx="20">
                  <c:v>2036</c:v>
                </c:pt>
                <c:pt idx="21">
                  <c:v>2037</c:v>
                </c:pt>
                <c:pt idx="22">
                  <c:v>2038</c:v>
                </c:pt>
                <c:pt idx="23">
                  <c:v>2039</c:v>
                </c:pt>
                <c:pt idx="24">
                  <c:v>2040</c:v>
                </c:pt>
                <c:pt idx="25">
                  <c:v>2041</c:v>
                </c:pt>
                <c:pt idx="26">
                  <c:v>2042</c:v>
                </c:pt>
                <c:pt idx="27">
                  <c:v>2043</c:v>
                </c:pt>
                <c:pt idx="28">
                  <c:v>2044</c:v>
                </c:pt>
                <c:pt idx="29">
                  <c:v>2045</c:v>
                </c:pt>
                <c:pt idx="30">
                  <c:v>2046</c:v>
                </c:pt>
                <c:pt idx="31">
                  <c:v>2047</c:v>
                </c:pt>
                <c:pt idx="32">
                  <c:v>2048</c:v>
                </c:pt>
                <c:pt idx="33">
                  <c:v>2049</c:v>
                </c:pt>
                <c:pt idx="34">
                  <c:v>2050</c:v>
                </c:pt>
                <c:pt idx="35">
                  <c:v>2051</c:v>
                </c:pt>
                <c:pt idx="36">
                  <c:v>2052</c:v>
                </c:pt>
                <c:pt idx="37">
                  <c:v>2053</c:v>
                </c:pt>
                <c:pt idx="38">
                  <c:v>2054</c:v>
                </c:pt>
                <c:pt idx="39">
                  <c:v>2055</c:v>
                </c:pt>
                <c:pt idx="40">
                  <c:v>2056</c:v>
                </c:pt>
                <c:pt idx="41">
                  <c:v>2057</c:v>
                </c:pt>
                <c:pt idx="42">
                  <c:v>2058</c:v>
                </c:pt>
                <c:pt idx="43">
                  <c:v>2059</c:v>
                </c:pt>
                <c:pt idx="44">
                  <c:v>2060</c:v>
                </c:pt>
                <c:pt idx="45">
                  <c:v>2061</c:v>
                </c:pt>
                <c:pt idx="46">
                  <c:v>2062</c:v>
                </c:pt>
                <c:pt idx="47">
                  <c:v>2063</c:v>
                </c:pt>
                <c:pt idx="48">
                  <c:v>2064</c:v>
                </c:pt>
                <c:pt idx="49">
                  <c:v>2065</c:v>
                </c:pt>
                <c:pt idx="50">
                  <c:v>2066</c:v>
                </c:pt>
                <c:pt idx="51">
                  <c:v>2067</c:v>
                </c:pt>
                <c:pt idx="52">
                  <c:v>2068</c:v>
                </c:pt>
                <c:pt idx="53">
                  <c:v>2069</c:v>
                </c:pt>
                <c:pt idx="54">
                  <c:v>2070</c:v>
                </c:pt>
                <c:pt idx="55">
                  <c:v>2071</c:v>
                </c:pt>
                <c:pt idx="56">
                  <c:v>2072</c:v>
                </c:pt>
                <c:pt idx="57">
                  <c:v>2073</c:v>
                </c:pt>
                <c:pt idx="58">
                  <c:v>2074</c:v>
                </c:pt>
                <c:pt idx="59">
                  <c:v>2075</c:v>
                </c:pt>
                <c:pt idx="60">
                  <c:v>2076</c:v>
                </c:pt>
                <c:pt idx="61">
                  <c:v>2077</c:v>
                </c:pt>
                <c:pt idx="62">
                  <c:v>2078</c:v>
                </c:pt>
                <c:pt idx="63">
                  <c:v>2079</c:v>
                </c:pt>
                <c:pt idx="64">
                  <c:v>2080</c:v>
                </c:pt>
                <c:pt idx="65">
                  <c:v>2081</c:v>
                </c:pt>
                <c:pt idx="66">
                  <c:v>2082</c:v>
                </c:pt>
                <c:pt idx="67">
                  <c:v>2083</c:v>
                </c:pt>
                <c:pt idx="68">
                  <c:v>2084</c:v>
                </c:pt>
                <c:pt idx="69">
                  <c:v>2085</c:v>
                </c:pt>
                <c:pt idx="70">
                  <c:v>2086</c:v>
                </c:pt>
                <c:pt idx="71">
                  <c:v>2087</c:v>
                </c:pt>
                <c:pt idx="72">
                  <c:v>2088</c:v>
                </c:pt>
                <c:pt idx="73">
                  <c:v>2089</c:v>
                </c:pt>
                <c:pt idx="74">
                  <c:v>2090</c:v>
                </c:pt>
                <c:pt idx="75">
                  <c:v>2091</c:v>
                </c:pt>
                <c:pt idx="76">
                  <c:v>2092</c:v>
                </c:pt>
                <c:pt idx="77">
                  <c:v>2093</c:v>
                </c:pt>
                <c:pt idx="78">
                  <c:v>2094</c:v>
                </c:pt>
                <c:pt idx="79">
                  <c:v>2095</c:v>
                </c:pt>
                <c:pt idx="80">
                  <c:v>2096</c:v>
                </c:pt>
                <c:pt idx="81">
                  <c:v>2097</c:v>
                </c:pt>
                <c:pt idx="82">
                  <c:v>2098</c:v>
                </c:pt>
                <c:pt idx="83">
                  <c:v>2099</c:v>
                </c:pt>
                <c:pt idx="84">
                  <c:v>2100</c:v>
                </c:pt>
              </c:numCache>
            </c:numRef>
          </c:cat>
          <c:val>
            <c:numRef>
              <c:f>Cashflows!$F$3:$F$87</c:f>
              <c:numCache>
                <c:formatCode>#,##0_);\(#,##0\)</c:formatCode>
                <c:ptCount val="85"/>
                <c:pt idx="0">
                  <c:v>0</c:v>
                </c:pt>
                <c:pt idx="1">
                  <c:v>557787.58000000007</c:v>
                </c:pt>
                <c:pt idx="2">
                  <c:v>1695141.0500000003</c:v>
                </c:pt>
                <c:pt idx="3">
                  <c:v>3496034.4299999997</c:v>
                </c:pt>
                <c:pt idx="4">
                  <c:v>5899776.1299999999</c:v>
                </c:pt>
                <c:pt idx="5">
                  <c:v>8882414.5599999987</c:v>
                </c:pt>
                <c:pt idx="6">
                  <c:v>12403388.77</c:v>
                </c:pt>
                <c:pt idx="7">
                  <c:v>16509674.129999999</c:v>
                </c:pt>
                <c:pt idx="8">
                  <c:v>21072433.419999998</c:v>
                </c:pt>
                <c:pt idx="9">
                  <c:v>25967286.670000002</c:v>
                </c:pt>
                <c:pt idx="10">
                  <c:v>31199977.18</c:v>
                </c:pt>
                <c:pt idx="11">
                  <c:v>36617658.420000002</c:v>
                </c:pt>
                <c:pt idx="12">
                  <c:v>42195501.919999994</c:v>
                </c:pt>
                <c:pt idx="13">
                  <c:v>47784992.730000004</c:v>
                </c:pt>
                <c:pt idx="14">
                  <c:v>53388562.519999996</c:v>
                </c:pt>
                <c:pt idx="15">
                  <c:v>59019331.82</c:v>
                </c:pt>
                <c:pt idx="16">
                  <c:v>64595296.109999999</c:v>
                </c:pt>
                <c:pt idx="17">
                  <c:v>70190847.510000005</c:v>
                </c:pt>
                <c:pt idx="18">
                  <c:v>75847649.430000007</c:v>
                </c:pt>
                <c:pt idx="19">
                  <c:v>81510434.660000011</c:v>
                </c:pt>
                <c:pt idx="20">
                  <c:v>86935803.300000012</c:v>
                </c:pt>
                <c:pt idx="21">
                  <c:v>92277138.5</c:v>
                </c:pt>
                <c:pt idx="22">
                  <c:v>97484642.370000005</c:v>
                </c:pt>
                <c:pt idx="23">
                  <c:v>102394925.95999999</c:v>
                </c:pt>
                <c:pt idx="24">
                  <c:v>107281576.56999999</c:v>
                </c:pt>
                <c:pt idx="25">
                  <c:v>112224864.03999999</c:v>
                </c:pt>
                <c:pt idx="26">
                  <c:v>117048555.47</c:v>
                </c:pt>
                <c:pt idx="27">
                  <c:v>121516830.62999998</c:v>
                </c:pt>
                <c:pt idx="28">
                  <c:v>125813388.59</c:v>
                </c:pt>
                <c:pt idx="29">
                  <c:v>130107845.39999999</c:v>
                </c:pt>
                <c:pt idx="30">
                  <c:v>134085751.06999999</c:v>
                </c:pt>
                <c:pt idx="31">
                  <c:v>137758332.83000001</c:v>
                </c:pt>
                <c:pt idx="32">
                  <c:v>141011944.45000002</c:v>
                </c:pt>
                <c:pt idx="33">
                  <c:v>143658608.30000001</c:v>
                </c:pt>
                <c:pt idx="34">
                  <c:v>145843938.30000001</c:v>
                </c:pt>
                <c:pt idx="35">
                  <c:v>147235991.75999999</c:v>
                </c:pt>
                <c:pt idx="36">
                  <c:v>148404806.84</c:v>
                </c:pt>
                <c:pt idx="37">
                  <c:v>148631339.08999997</c:v>
                </c:pt>
                <c:pt idx="38">
                  <c:v>148122212.76000002</c:v>
                </c:pt>
                <c:pt idx="39">
                  <c:v>146828677.98000002</c:v>
                </c:pt>
                <c:pt idx="40">
                  <c:v>144713169.5</c:v>
                </c:pt>
                <c:pt idx="41">
                  <c:v>142075874.67000002</c:v>
                </c:pt>
                <c:pt idx="42">
                  <c:v>138940527.37</c:v>
                </c:pt>
                <c:pt idx="43">
                  <c:v>135518843.49000001</c:v>
                </c:pt>
                <c:pt idx="44">
                  <c:v>131707193.94000001</c:v>
                </c:pt>
                <c:pt idx="45">
                  <c:v>127642719.77000001</c:v>
                </c:pt>
                <c:pt idx="46">
                  <c:v>123358229.81000002</c:v>
                </c:pt>
                <c:pt idx="47">
                  <c:v>118886145.57000001</c:v>
                </c:pt>
                <c:pt idx="48">
                  <c:v>114304839.51000001</c:v>
                </c:pt>
                <c:pt idx="49">
                  <c:v>109655120.22</c:v>
                </c:pt>
                <c:pt idx="50">
                  <c:v>104948929.65000001</c:v>
                </c:pt>
                <c:pt idx="51">
                  <c:v>100205563.75999999</c:v>
                </c:pt>
                <c:pt idx="52">
                  <c:v>95433160.339999989</c:v>
                </c:pt>
                <c:pt idx="53">
                  <c:v>90639203.109999999</c:v>
                </c:pt>
                <c:pt idx="54">
                  <c:v>85831203.690000013</c:v>
                </c:pt>
                <c:pt idx="55">
                  <c:v>81017005.289999992</c:v>
                </c:pt>
                <c:pt idx="56">
                  <c:v>76204989.969999999</c:v>
                </c:pt>
                <c:pt idx="57">
                  <c:v>71404508.400000006</c:v>
                </c:pt>
                <c:pt idx="58">
                  <c:v>66626177.089999996</c:v>
                </c:pt>
                <c:pt idx="59">
                  <c:v>61882443.079999998</c:v>
                </c:pt>
                <c:pt idx="60">
                  <c:v>57187661.009999998</c:v>
                </c:pt>
                <c:pt idx="61">
                  <c:v>52557995.010000005</c:v>
                </c:pt>
                <c:pt idx="62">
                  <c:v>48011246.960000001</c:v>
                </c:pt>
                <c:pt idx="63">
                  <c:v>43567365.099999994</c:v>
                </c:pt>
                <c:pt idx="64">
                  <c:v>39248884.090000004</c:v>
                </c:pt>
                <c:pt idx="65">
                  <c:v>35079821.950000003</c:v>
                </c:pt>
                <c:pt idx="66">
                  <c:v>31085183.439999998</c:v>
                </c:pt>
                <c:pt idx="67">
                  <c:v>27289317.060000002</c:v>
                </c:pt>
                <c:pt idx="68">
                  <c:v>23715362.870000001</c:v>
                </c:pt>
                <c:pt idx="69">
                  <c:v>20384274.970000003</c:v>
                </c:pt>
                <c:pt idx="70">
                  <c:v>17313985.27</c:v>
                </c:pt>
                <c:pt idx="71">
                  <c:v>14518919.83</c:v>
                </c:pt>
                <c:pt idx="72">
                  <c:v>12008589.26</c:v>
                </c:pt>
                <c:pt idx="73">
                  <c:v>9786869.0899999999</c:v>
                </c:pt>
                <c:pt idx="74">
                  <c:v>7851600.04</c:v>
                </c:pt>
                <c:pt idx="75">
                  <c:v>6194210.2000000002</c:v>
                </c:pt>
                <c:pt idx="76">
                  <c:v>4800117.67</c:v>
                </c:pt>
                <c:pt idx="77">
                  <c:v>3649873.29</c:v>
                </c:pt>
                <c:pt idx="78">
                  <c:v>2719924.72</c:v>
                </c:pt>
                <c:pt idx="79">
                  <c:v>1984093.8800000001</c:v>
                </c:pt>
                <c:pt idx="80">
                  <c:v>1414967.51</c:v>
                </c:pt>
                <c:pt idx="81">
                  <c:v>985317.5</c:v>
                </c:pt>
                <c:pt idx="82">
                  <c:v>669093.25</c:v>
                </c:pt>
                <c:pt idx="83">
                  <c:v>442514.56999999995</c:v>
                </c:pt>
                <c:pt idx="84">
                  <c:v>284663.34000000003</c:v>
                </c:pt>
              </c:numCache>
            </c:numRef>
          </c:val>
          <c:extLst>
            <c:ext xmlns:c16="http://schemas.microsoft.com/office/drawing/2014/chart" uri="{C3380CC4-5D6E-409C-BE32-E72D297353CC}">
              <c16:uniqueId val="{00000004-B7FC-4B3A-80BE-6B616F7C32D4}"/>
            </c:ext>
          </c:extLst>
        </c:ser>
        <c:dLbls>
          <c:showLegendKey val="0"/>
          <c:showVal val="0"/>
          <c:showCatName val="0"/>
          <c:showSerName val="0"/>
          <c:showPercent val="0"/>
          <c:showBubbleSize val="0"/>
        </c:dLbls>
        <c:axId val="568920296"/>
        <c:axId val="568922256"/>
      </c:areaChart>
      <c:catAx>
        <c:axId val="568920296"/>
        <c:scaling>
          <c:orientation val="minMax"/>
        </c:scaling>
        <c:delete val="0"/>
        <c:axPos val="b"/>
        <c:title>
          <c:tx>
            <c:rich>
              <a:bodyPr/>
              <a:lstStyle/>
              <a:p>
                <a:pPr>
                  <a:defRPr sz="1800"/>
                </a:pPr>
                <a:r>
                  <a:rPr lang="en-US" sz="1800" dirty="0"/>
                  <a:t>Year</a:t>
                </a:r>
              </a:p>
            </c:rich>
          </c:tx>
          <c:overlay val="0"/>
        </c:title>
        <c:numFmt formatCode="General" sourceLinked="1"/>
        <c:majorTickMark val="none"/>
        <c:minorTickMark val="none"/>
        <c:tickLblPos val="nextTo"/>
        <c:txPr>
          <a:bodyPr/>
          <a:lstStyle/>
          <a:p>
            <a:pPr>
              <a:defRPr sz="1400" b="1"/>
            </a:pPr>
            <a:endParaRPr lang="en-US"/>
          </a:p>
        </c:txPr>
        <c:crossAx val="568922256"/>
        <c:crosses val="autoZero"/>
        <c:auto val="1"/>
        <c:lblAlgn val="ctr"/>
        <c:lblOffset val="100"/>
        <c:tickLblSkip val="10"/>
        <c:noMultiLvlLbl val="0"/>
      </c:catAx>
      <c:valAx>
        <c:axId val="568922256"/>
        <c:scaling>
          <c:orientation val="minMax"/>
        </c:scaling>
        <c:delete val="0"/>
        <c:axPos val="l"/>
        <c:majorGridlines>
          <c:spPr>
            <a:ln>
              <a:noFill/>
            </a:ln>
          </c:spPr>
        </c:majorGridlines>
        <c:title>
          <c:tx>
            <c:rich>
              <a:bodyPr rot="-5400000" vert="horz"/>
              <a:lstStyle/>
              <a:p>
                <a:pPr>
                  <a:defRPr sz="1800"/>
                </a:pPr>
                <a:r>
                  <a:rPr lang="en-US" sz="1800" dirty="0"/>
                  <a:t>Benefit Cash Flows</a:t>
                </a:r>
              </a:p>
            </c:rich>
          </c:tx>
          <c:overlay val="0"/>
        </c:title>
        <c:numFmt formatCode="\$#,##0" sourceLinked="0"/>
        <c:majorTickMark val="none"/>
        <c:minorTickMark val="none"/>
        <c:tickLblPos val="nextTo"/>
        <c:txPr>
          <a:bodyPr/>
          <a:lstStyle/>
          <a:p>
            <a:pPr>
              <a:defRPr sz="1400" b="1"/>
            </a:pPr>
            <a:endParaRPr lang="en-US"/>
          </a:p>
        </c:txPr>
        <c:crossAx val="568920296"/>
        <c:crosses val="autoZero"/>
        <c:crossBetween val="midCat"/>
        <c:dispUnits>
          <c:builtInUnit val="millions"/>
          <c:dispUnitsLbl>
            <c:layout>
              <c:manualLayout>
                <c:xMode val="edge"/>
                <c:yMode val="edge"/>
                <c:x val="6.4776295324195585E-2"/>
                <c:y val="0.12452723260338727"/>
              </c:manualLayout>
            </c:layout>
            <c:txPr>
              <a:bodyPr/>
              <a:lstStyle/>
              <a:p>
                <a:pPr>
                  <a:defRPr sz="1400"/>
                </a:pPr>
                <a:endParaRPr lang="en-US"/>
              </a:p>
            </c:txPr>
          </c:dispUnitsLbl>
        </c:dispUnits>
      </c:valAx>
      <c:spPr>
        <a:noFill/>
      </c:spPr>
    </c:plotArea>
    <c:legend>
      <c:legendPos val="r"/>
      <c:layout>
        <c:manualLayout>
          <c:xMode val="edge"/>
          <c:yMode val="edge"/>
          <c:x val="0.78119304343713802"/>
          <c:y val="1.0143301456860779E-2"/>
          <c:w val="0.21651308789104065"/>
          <c:h val="0.37258480690684076"/>
        </c:manualLayout>
      </c:layout>
      <c:overlay val="1"/>
      <c:spPr>
        <a:solidFill>
          <a:schemeClr val="bg1"/>
        </a:solidFill>
        <a:ln>
          <a:solidFill>
            <a:schemeClr val="tx1">
              <a:lumMod val="65000"/>
              <a:lumOff val="35000"/>
            </a:schemeClr>
          </a:solidFill>
        </a:ln>
      </c:spPr>
      <c:txPr>
        <a:bodyPr/>
        <a:lstStyle/>
        <a:p>
          <a:pPr>
            <a:defRPr sz="1350"/>
          </a:pPr>
          <a:endParaRPr lang="en-US"/>
        </a:p>
      </c:txPr>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183C9-FBE1-C746-9AA5-31FC93B999EC}" type="datetimeFigureOut">
              <a:rPr lang="en-US" smtClean="0"/>
              <a:t>9/17/2018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95029-91A9-A94F-AE15-0AB42B42A2A8}" type="slidenum">
              <a:rPr lang="en-US" smtClean="0"/>
              <a:t>‹#›</a:t>
            </a:fld>
            <a:endParaRPr lang="en-US"/>
          </a:p>
        </p:txBody>
      </p:sp>
    </p:spTree>
    <p:extLst>
      <p:ext uri="{BB962C8B-B14F-4D97-AF65-F5344CB8AC3E}">
        <p14:creationId xmlns:p14="http://schemas.microsoft.com/office/powerpoint/2010/main" val="115902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208">
              <a:defRPr/>
            </a:pPr>
            <a:endParaRPr lang="en-US" dirty="0"/>
          </a:p>
        </p:txBody>
      </p:sp>
      <p:sp>
        <p:nvSpPr>
          <p:cNvPr id="4" name="Slide Number Placeholder 3"/>
          <p:cNvSpPr>
            <a:spLocks noGrp="1"/>
          </p:cNvSpPr>
          <p:nvPr>
            <p:ph type="sldNum" sz="quarter" idx="10"/>
          </p:nvPr>
        </p:nvSpPr>
        <p:spPr/>
        <p:txBody>
          <a:bodyPr/>
          <a:lstStyle/>
          <a:p>
            <a:fld id="{3BB056B6-ED81-40E5-B714-9C612B7EB5B0}"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02110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056B6-ED81-40E5-B714-9C612B7EB5B0}"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46234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B056B6-ED81-40E5-B714-9C612B7EB5B0}"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32688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EC94A-A3C1-9E4F-820A-F59DF9B7E08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58FC43C-85B8-E24E-BB41-F0EB5EB1D35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74DF3F9-818F-4449-B4C4-1E7A26DDEBD8}"/>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5" name="Footer Placeholder 4">
            <a:extLst>
              <a:ext uri="{FF2B5EF4-FFF2-40B4-BE49-F238E27FC236}">
                <a16:creationId xmlns:a16="http://schemas.microsoft.com/office/drawing/2014/main" id="{5ABE7BC5-4D6E-C34A-A461-3B4CDDCA54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061F8-1FE4-5647-8A32-A4C7268A18BC}"/>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25126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B952-0DD4-4140-8321-4EA6408FA9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265571-26DC-704A-9E8D-ECB2942EF9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6B2EB-5175-B044-A265-16869F1A9DDF}"/>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5" name="Footer Placeholder 4">
            <a:extLst>
              <a:ext uri="{FF2B5EF4-FFF2-40B4-BE49-F238E27FC236}">
                <a16:creationId xmlns:a16="http://schemas.microsoft.com/office/drawing/2014/main" id="{2F0E0CB9-B5A7-A44E-ADCD-CB11BC1CA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1E574F-1BEC-D940-9C3C-506625CE4D08}"/>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171195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9E59BF-B688-4046-9363-70FC6BE6F3E3}"/>
              </a:ext>
            </a:extLst>
          </p:cNvPr>
          <p:cNvSpPr>
            <a:spLocks noGrp="1"/>
          </p:cNvSpPr>
          <p:nvPr>
            <p:ph type="title" orient="vert"/>
          </p:nvPr>
        </p:nvSpPr>
        <p:spPr>
          <a:xfrm>
            <a:off x="6543676" y="27384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29FBCA-482B-174C-A5B6-B72DE0DB427E}"/>
              </a:ext>
            </a:extLst>
          </p:cNvPr>
          <p:cNvSpPr>
            <a:spLocks noGrp="1"/>
          </p:cNvSpPr>
          <p:nvPr>
            <p:ph type="body" orient="vert" idx="1"/>
          </p:nvPr>
        </p:nvSpPr>
        <p:spPr>
          <a:xfrm>
            <a:off x="628652" y="27384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107B6-6774-8A4B-90BA-9F3ECFF41CB2}"/>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5" name="Footer Placeholder 4">
            <a:extLst>
              <a:ext uri="{FF2B5EF4-FFF2-40B4-BE49-F238E27FC236}">
                <a16:creationId xmlns:a16="http://schemas.microsoft.com/office/drawing/2014/main" id="{5F361E3A-5C60-3E44-B597-3295E5ECE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B00F5-B779-BD46-B902-F0570564807C}"/>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29434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3" y="181112"/>
            <a:ext cx="2857615" cy="816461"/>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t="6754" b="18002"/>
          <a:stretch/>
        </p:blipFill>
        <p:spPr>
          <a:xfrm>
            <a:off x="-7962" y="1187357"/>
            <a:ext cx="9159922" cy="3956145"/>
          </a:xfrm>
          <a:prstGeom prst="rect">
            <a:avLst/>
          </a:prstGeom>
        </p:spPr>
      </p:pic>
      <p:sp>
        <p:nvSpPr>
          <p:cNvPr id="10" name="Rectangle 9"/>
          <p:cNvSpPr/>
          <p:nvPr userDrawn="1"/>
        </p:nvSpPr>
        <p:spPr>
          <a:xfrm>
            <a:off x="4343404" y="2933700"/>
            <a:ext cx="4808559" cy="365760"/>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userDrawn="1"/>
        </p:nvSpPr>
        <p:spPr>
          <a:xfrm>
            <a:off x="4343402" y="3299460"/>
            <a:ext cx="4808559" cy="1844040"/>
          </a:xfrm>
          <a:prstGeom prst="rect">
            <a:avLst/>
          </a:prstGeom>
          <a:solidFill>
            <a:srgbClr val="8D003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328410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B849-D8C0-8642-A817-2EA45AB96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B8EAFC-8F31-B844-ACCC-DD4C81803A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D90F8-50C5-4046-8E86-C787AFCC00A7}"/>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5" name="Footer Placeholder 4">
            <a:extLst>
              <a:ext uri="{FF2B5EF4-FFF2-40B4-BE49-F238E27FC236}">
                <a16:creationId xmlns:a16="http://schemas.microsoft.com/office/drawing/2014/main" id="{F7B00F43-BF14-CA42-939D-01A04DB65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3A861-0F98-9045-A02B-C79EDB948226}"/>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42573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214D7-4181-824B-B4E6-CDB0F8D62B25}"/>
              </a:ext>
            </a:extLst>
          </p:cNvPr>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8785B6D-143D-ED49-9FBD-4BB6C359B164}"/>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FF8E09-3553-1E40-A71C-EDC917FF931B}"/>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5" name="Footer Placeholder 4">
            <a:extLst>
              <a:ext uri="{FF2B5EF4-FFF2-40B4-BE49-F238E27FC236}">
                <a16:creationId xmlns:a16="http://schemas.microsoft.com/office/drawing/2014/main" id="{3E19435E-E60C-F345-BA72-6734C17C4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025A6-03B2-8C49-8698-ADBCB428B10E}"/>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92746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731C-F82F-4349-ABAA-AFBB2767FB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3CEEDE-DF88-2C40-8C64-A046BD8AEF30}"/>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770AE-CFC8-9344-BC52-4BCA6F40E665}"/>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006B11-588D-624F-803B-4DAA19F5C42E}"/>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6" name="Footer Placeholder 5">
            <a:extLst>
              <a:ext uri="{FF2B5EF4-FFF2-40B4-BE49-F238E27FC236}">
                <a16:creationId xmlns:a16="http://schemas.microsoft.com/office/drawing/2014/main" id="{8806D90D-1CA1-5345-BC07-C8FA082FE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B0C9D-8D28-2445-AC0B-C6D6FA6004D2}"/>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24490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5056-A476-DE40-9281-CE179E4BE72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19595F-FBEC-1B45-A64A-EE051D57C98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161F490A-D242-C24D-9725-117F282AE2AB}"/>
              </a:ext>
            </a:extLst>
          </p:cNvPr>
          <p:cNvSpPr>
            <a:spLocks noGrp="1"/>
          </p:cNvSpPr>
          <p:nvPr>
            <p:ph sz="half" idx="2"/>
          </p:nvPr>
        </p:nvSpPr>
        <p:spPr>
          <a:xfrm>
            <a:off x="629842" y="1878807"/>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6F15F-2109-9E49-8A2C-35C2D5D82760}"/>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F9003F5-6E42-F341-BA36-237C20F69C28}"/>
              </a:ext>
            </a:extLst>
          </p:cNvPr>
          <p:cNvSpPr>
            <a:spLocks noGrp="1"/>
          </p:cNvSpPr>
          <p:nvPr>
            <p:ph sz="quarter" idx="4"/>
          </p:nvPr>
        </p:nvSpPr>
        <p:spPr>
          <a:xfrm>
            <a:off x="4629152" y="1878807"/>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0ADDFF-A988-644E-AB89-0DB271574E85}"/>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8" name="Footer Placeholder 7">
            <a:extLst>
              <a:ext uri="{FF2B5EF4-FFF2-40B4-BE49-F238E27FC236}">
                <a16:creationId xmlns:a16="http://schemas.microsoft.com/office/drawing/2014/main" id="{2EB887AC-093F-AF40-894A-617478A67B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59D57-944C-D940-A2FC-BC46D50691AA}"/>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258395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96DFE-AB20-C948-9FDD-31A274752E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78BFA5-DFFB-6444-9BA5-66F88309065C}"/>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4" name="Footer Placeholder 3">
            <a:extLst>
              <a:ext uri="{FF2B5EF4-FFF2-40B4-BE49-F238E27FC236}">
                <a16:creationId xmlns:a16="http://schemas.microsoft.com/office/drawing/2014/main" id="{390666DE-701A-1045-9B46-BCE8A68B5A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B5884F-2DD7-1942-8314-A48012A5AE65}"/>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219155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D47C07-8DE8-334C-BFED-D9262C3A7AD4}"/>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3" name="Footer Placeholder 2">
            <a:extLst>
              <a:ext uri="{FF2B5EF4-FFF2-40B4-BE49-F238E27FC236}">
                <a16:creationId xmlns:a16="http://schemas.microsoft.com/office/drawing/2014/main" id="{3F5F3990-3162-2346-AB5E-5A95ED1BDF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E29E26-486C-0E49-A9E4-C6536855C3BA}"/>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08019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AFFA-7255-794A-94A4-6E7C3012D7F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FF886E-E7D6-B640-B4FA-D5C6D9AAFA1C}"/>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C41721-C84F-C245-9C26-95C59868AEF6}"/>
              </a:ext>
            </a:extLst>
          </p:cNvPr>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F6F80814-2C8E-F046-89CE-462D21B2CC7D}"/>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6" name="Footer Placeholder 5">
            <a:extLst>
              <a:ext uri="{FF2B5EF4-FFF2-40B4-BE49-F238E27FC236}">
                <a16:creationId xmlns:a16="http://schemas.microsoft.com/office/drawing/2014/main" id="{D31FCC1B-323D-EE4D-8D48-8998F8C960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186476-184C-DD41-8856-4FCA7E03D81F}"/>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193939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70BF-36B8-EC48-B2FC-C86836C7502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1AACFFB-06DD-614E-BCA5-1646F60C76E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B15C4B96-1D0F-334C-8E9A-2DE3031A2E20}"/>
              </a:ext>
            </a:extLst>
          </p:cNvPr>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514E8E53-6FC4-0141-B3DF-515820CBCFF3}"/>
              </a:ext>
            </a:extLst>
          </p:cNvPr>
          <p:cNvSpPr>
            <a:spLocks noGrp="1"/>
          </p:cNvSpPr>
          <p:nvPr>
            <p:ph type="dt" sz="half" idx="10"/>
          </p:nvPr>
        </p:nvSpPr>
        <p:spPr/>
        <p:txBody>
          <a:bodyPr/>
          <a:lstStyle/>
          <a:p>
            <a:fld id="{EC0CE942-C549-9F4E-94AA-1A8CE290ECEF}" type="datetimeFigureOut">
              <a:rPr lang="en-US" smtClean="0"/>
              <a:t>9/17/2018</a:t>
            </a:fld>
            <a:endParaRPr lang="en-US"/>
          </a:p>
        </p:txBody>
      </p:sp>
      <p:sp>
        <p:nvSpPr>
          <p:cNvPr id="6" name="Footer Placeholder 5">
            <a:extLst>
              <a:ext uri="{FF2B5EF4-FFF2-40B4-BE49-F238E27FC236}">
                <a16:creationId xmlns:a16="http://schemas.microsoft.com/office/drawing/2014/main" id="{F6128ED7-F016-DF4F-87A5-1F9A9773C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D3A95-ED99-4F4C-9EEF-6A5B4B4CC1C4}"/>
              </a:ext>
            </a:extLst>
          </p:cNvPr>
          <p:cNvSpPr>
            <a:spLocks noGrp="1"/>
          </p:cNvSpPr>
          <p:nvPr>
            <p:ph type="sldNum" sz="quarter" idx="12"/>
          </p:nvPr>
        </p:nvSpPr>
        <p:spPr/>
        <p:txBody>
          <a:bodyPr/>
          <a:lstStyle/>
          <a:p>
            <a:fld id="{0EC9591F-E50B-5C43-BD09-9D04B0BDC31F}" type="slidenum">
              <a:rPr lang="en-US" smtClean="0"/>
              <a:t>‹#›</a:t>
            </a:fld>
            <a:endParaRPr lang="en-US"/>
          </a:p>
        </p:txBody>
      </p:sp>
    </p:spTree>
    <p:extLst>
      <p:ext uri="{BB962C8B-B14F-4D97-AF65-F5344CB8AC3E}">
        <p14:creationId xmlns:p14="http://schemas.microsoft.com/office/powerpoint/2010/main" val="332199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DFA17-56D9-4C44-A9E7-C756419E114D}"/>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70753F-E78A-A14F-AE6E-DE12F77FA988}"/>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5C6815-84F0-2A48-96CB-915842EFE63F}"/>
              </a:ext>
            </a:extLst>
          </p:cNvPr>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EC0CE942-C549-9F4E-94AA-1A8CE290ECEF}" type="datetimeFigureOut">
              <a:rPr lang="en-US" smtClean="0"/>
              <a:t>9/17/2018</a:t>
            </a:fld>
            <a:endParaRPr lang="en-US"/>
          </a:p>
        </p:txBody>
      </p:sp>
      <p:sp>
        <p:nvSpPr>
          <p:cNvPr id="5" name="Footer Placeholder 4">
            <a:extLst>
              <a:ext uri="{FF2B5EF4-FFF2-40B4-BE49-F238E27FC236}">
                <a16:creationId xmlns:a16="http://schemas.microsoft.com/office/drawing/2014/main" id="{06283D44-A3BA-204D-8810-31167E7D40FB}"/>
              </a:ext>
            </a:extLst>
          </p:cNvPr>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40D034-B561-384E-8A46-A398B6C94682}"/>
              </a:ext>
            </a:extLst>
          </p:cNvPr>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EC9591F-E50B-5C43-BD09-9D04B0BDC31F}" type="slidenum">
              <a:rPr lang="en-US" smtClean="0"/>
              <a:t>‹#›</a:t>
            </a:fld>
            <a:endParaRPr lang="en-US"/>
          </a:p>
        </p:txBody>
      </p:sp>
    </p:spTree>
    <p:extLst>
      <p:ext uri="{BB962C8B-B14F-4D97-AF65-F5344CB8AC3E}">
        <p14:creationId xmlns:p14="http://schemas.microsoft.com/office/powerpoint/2010/main" val="3890980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C64406-EC91-2147-BF35-31D888D62629}"/>
              </a:ext>
            </a:extLst>
          </p:cNvPr>
          <p:cNvSpPr>
            <a:spLocks noGrp="1"/>
          </p:cNvSpPr>
          <p:nvPr>
            <p:ph type="subTitle" idx="1"/>
          </p:nvPr>
        </p:nvSpPr>
        <p:spPr>
          <a:xfrm>
            <a:off x="1052081" y="3397170"/>
            <a:ext cx="6437321" cy="1241822"/>
          </a:xfrm>
        </p:spPr>
        <p:txBody>
          <a:bodyPr>
            <a:normAutofit/>
          </a:bodyPr>
          <a:lstStyle/>
          <a:p>
            <a:pPr algn="r"/>
            <a:r>
              <a:rPr lang="en-US" sz="2400" dirty="0">
                <a:latin typeface="Tahoma"/>
                <a:cs typeface="Tahoma"/>
              </a:rPr>
              <a:t>Update May, 2018</a:t>
            </a:r>
          </a:p>
        </p:txBody>
      </p:sp>
      <p:pic>
        <p:nvPicPr>
          <p:cNvPr id="4" name="cowflogo.png" descr="cowflogo.png">
            <a:extLst>
              <a:ext uri="{FF2B5EF4-FFF2-40B4-BE49-F238E27FC236}">
                <a16:creationId xmlns:a16="http://schemas.microsoft.com/office/drawing/2014/main" id="{912AE951-F421-3B46-B9F2-6574ED2AD10D}"/>
              </a:ext>
            </a:extLst>
          </p:cNvPr>
          <p:cNvPicPr>
            <a:picLocks noChangeAspect="1"/>
          </p:cNvPicPr>
          <p:nvPr/>
        </p:nvPicPr>
        <p:blipFill>
          <a:blip r:embed="rId3">
            <a:extLst/>
          </a:blip>
          <a:stretch>
            <a:fillRect/>
          </a:stretch>
        </p:blipFill>
        <p:spPr>
          <a:xfrm>
            <a:off x="1618335" y="1625806"/>
            <a:ext cx="5887245" cy="1589638"/>
          </a:xfrm>
          <a:prstGeom prst="rect">
            <a:avLst/>
          </a:prstGeom>
          <a:ln w="12700">
            <a:miter lim="400000"/>
          </a:ln>
        </p:spPr>
      </p:pic>
    </p:spTree>
    <p:extLst>
      <p:ext uri="{BB962C8B-B14F-4D97-AF65-F5344CB8AC3E}">
        <p14:creationId xmlns:p14="http://schemas.microsoft.com/office/powerpoint/2010/main" val="2579261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2" name="Rectangle 1">
            <a:extLst>
              <a:ext uri="{FF2B5EF4-FFF2-40B4-BE49-F238E27FC236}">
                <a16:creationId xmlns:a16="http://schemas.microsoft.com/office/drawing/2014/main" id="{B01DB73D-B50C-5542-8A8D-10EBAF77BA93}"/>
              </a:ext>
            </a:extLst>
          </p:cNvPr>
          <p:cNvSpPr/>
          <p:nvPr/>
        </p:nvSpPr>
        <p:spPr>
          <a:xfrm>
            <a:off x="247294" y="1257978"/>
            <a:ext cx="8597166" cy="986937"/>
          </a:xfrm>
          <a:prstGeom prst="rect">
            <a:avLst/>
          </a:prstGeom>
        </p:spPr>
        <p:txBody>
          <a:bodyPr wrap="square">
            <a:spAutoFit/>
          </a:bodyPr>
          <a:lstStyle/>
          <a:p>
            <a:pPr algn="ctr">
              <a:lnSpc>
                <a:spcPct val="90000"/>
              </a:lnSpc>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Commission on A Way Forward – not a caucus, constituency, agency or committee </a:t>
            </a:r>
          </a:p>
        </p:txBody>
      </p:sp>
      <p:sp>
        <p:nvSpPr>
          <p:cNvPr id="7"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A DIFFERENT KIND </a:t>
            </a:r>
          </a:p>
          <a:p>
            <a:pPr>
              <a:lnSpc>
                <a:spcPct val="70000"/>
              </a:lnSpc>
            </a:pPr>
            <a:r>
              <a:rPr lang="en-US" sz="4000" b="1" dirty="0">
                <a:solidFill>
                  <a:srgbClr val="000000"/>
                </a:solidFill>
                <a:latin typeface="Tahoma"/>
                <a:cs typeface="Tahoma"/>
              </a:rPr>
              <a:t>	OF REPORT</a:t>
            </a:r>
          </a:p>
        </p:txBody>
      </p:sp>
      <p:sp>
        <p:nvSpPr>
          <p:cNvPr id="4" name="TextBox 3"/>
          <p:cNvSpPr txBox="1"/>
          <p:nvPr/>
        </p:nvSpPr>
        <p:spPr>
          <a:xfrm>
            <a:off x="257233" y="3553317"/>
            <a:ext cx="8587227" cy="1262910"/>
          </a:xfrm>
          <a:prstGeom prst="rect">
            <a:avLst/>
          </a:prstGeom>
          <a:noFill/>
        </p:spPr>
        <p:txBody>
          <a:bodyPr wrap="square" rtlCol="0">
            <a:spAutoFit/>
          </a:bodyPr>
          <a:lstStyle/>
          <a:p>
            <a:pPr algn="ctr">
              <a:lnSpc>
                <a:spcPct val="90000"/>
              </a:lnSpc>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Laity, elders, deacons, bishops</a:t>
            </a:r>
          </a:p>
          <a:p>
            <a:pPr algn="ctr">
              <a:lnSpc>
                <a:spcPct val="90000"/>
              </a:lnSpc>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Full span of generations (including unborn)</a:t>
            </a:r>
          </a:p>
          <a:p>
            <a:pPr algn="ctr">
              <a:lnSpc>
                <a:spcPct val="90000"/>
              </a:lnSpc>
            </a:pPr>
            <a:r>
              <a:rPr lang="en-US" sz="2800" dirty="0">
                <a:solidFill>
                  <a:srgbClr val="000000"/>
                </a:solidFill>
                <a:latin typeface="Tahoma" panose="020B0604030504040204" pitchFamily="34" charset="0"/>
                <a:ea typeface="Tahoma" panose="020B0604030504040204" pitchFamily="34" charset="0"/>
                <a:cs typeface="Tahoma" panose="020B0604030504040204" pitchFamily="34" charset="0"/>
              </a:rPr>
              <a:t>	Across the ideological spectrum</a:t>
            </a:r>
          </a:p>
        </p:txBody>
      </p:sp>
      <p:sp>
        <p:nvSpPr>
          <p:cNvPr id="9" name="TextBox 8"/>
          <p:cNvSpPr txBox="1"/>
          <p:nvPr/>
        </p:nvSpPr>
        <p:spPr>
          <a:xfrm>
            <a:off x="1045349" y="2317079"/>
            <a:ext cx="3104743" cy="1200328"/>
          </a:xfrm>
          <a:prstGeom prst="rect">
            <a:avLst/>
          </a:prstGeom>
          <a:noFill/>
        </p:spPr>
        <p:txBody>
          <a:bodyPr wrap="square" rtlCol="0">
            <a:spAutoFit/>
          </a:bodyPr>
          <a:lstStyle/>
          <a:p>
            <a:pPr algn="ct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32 People</a:t>
            </a:r>
          </a:p>
          <a:p>
            <a:pPr algn="ct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All Jurisdictions</a:t>
            </a:r>
          </a:p>
          <a:p>
            <a:pPr algn="ct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Men and Women</a:t>
            </a:r>
            <a:endParaRPr lang="en-US" sz="2400" b="1" dirty="0"/>
          </a:p>
        </p:txBody>
      </p:sp>
      <p:sp>
        <p:nvSpPr>
          <p:cNvPr id="10" name="TextBox 9"/>
          <p:cNvSpPr txBox="1"/>
          <p:nvPr/>
        </p:nvSpPr>
        <p:spPr>
          <a:xfrm>
            <a:off x="5113502" y="2315189"/>
            <a:ext cx="2997699" cy="1200328"/>
          </a:xfrm>
          <a:prstGeom prst="rect">
            <a:avLst/>
          </a:prstGeom>
          <a:noFill/>
        </p:spPr>
        <p:txBody>
          <a:bodyPr wrap="square" rtlCol="0">
            <a:spAutoFit/>
          </a:bodyPr>
          <a:lstStyle/>
          <a:p>
            <a:pPr algn="ct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9 Nations</a:t>
            </a:r>
          </a:p>
          <a:p>
            <a:pPr algn="ct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15 States</a:t>
            </a:r>
          </a:p>
          <a:p>
            <a:pPr algn="ctr"/>
            <a:r>
              <a:rPr lang="en-US" sz="2400" b="1" dirty="0">
                <a:solidFill>
                  <a:srgbClr val="000000"/>
                </a:solidFill>
                <a:latin typeface="Tahoma" panose="020B0604030504040204" pitchFamily="34" charset="0"/>
                <a:ea typeface="Tahoma" panose="020B0604030504040204" pitchFamily="34" charset="0"/>
                <a:cs typeface="Tahoma" panose="020B0604030504040204" pitchFamily="34" charset="0"/>
              </a:rPr>
              <a:t>Straight and Gay</a:t>
            </a:r>
            <a:endParaRPr lang="en-US" sz="2400" b="1" dirty="0"/>
          </a:p>
        </p:txBody>
      </p:sp>
    </p:spTree>
    <p:extLst>
      <p:ext uri="{BB962C8B-B14F-4D97-AF65-F5344CB8AC3E}">
        <p14:creationId xmlns:p14="http://schemas.microsoft.com/office/powerpoint/2010/main" val="62854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2" name="Rectangle 1">
            <a:extLst>
              <a:ext uri="{FF2B5EF4-FFF2-40B4-BE49-F238E27FC236}">
                <a16:creationId xmlns:a16="http://schemas.microsoft.com/office/drawing/2014/main" id="{A608120A-63F8-9842-8EF5-B27D7AD6F2E7}"/>
              </a:ext>
            </a:extLst>
          </p:cNvPr>
          <p:cNvSpPr/>
          <p:nvPr/>
        </p:nvSpPr>
        <p:spPr>
          <a:xfrm>
            <a:off x="889838" y="1426594"/>
            <a:ext cx="8181089" cy="3539430"/>
          </a:xfrm>
          <a:prstGeom prst="rect">
            <a:avLst/>
          </a:prstGeom>
        </p:spPr>
        <p:txBody>
          <a:bodyPr wrap="square">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Does not come from like-minded people</a:t>
            </a:r>
          </a:p>
          <a:p>
            <a:r>
              <a:rPr lang="en-US" sz="3200" dirty="0">
                <a:latin typeface="Tahoma" panose="020B0604030504040204" pitchFamily="34" charset="0"/>
                <a:ea typeface="Tahoma" panose="020B0604030504040204" pitchFamily="34" charset="0"/>
                <a:cs typeface="Tahoma" panose="020B0604030504040204" pitchFamily="34" charset="0"/>
              </a:rPr>
              <a:t>Is not the product of debate and parliamentary procedure</a:t>
            </a:r>
          </a:p>
          <a:p>
            <a:r>
              <a:rPr lang="en-US" sz="3200" dirty="0">
                <a:latin typeface="Tahoma" panose="020B0604030504040204" pitchFamily="34" charset="0"/>
                <a:ea typeface="Tahoma" panose="020B0604030504040204" pitchFamily="34" charset="0"/>
                <a:cs typeface="Tahoma" panose="020B0604030504040204" pitchFamily="34" charset="0"/>
              </a:rPr>
              <a:t>Angered and upset but never left the table or stopped contributing</a:t>
            </a:r>
          </a:p>
          <a:p>
            <a:r>
              <a:rPr lang="en-US" sz="3200" dirty="0">
                <a:latin typeface="Tahoma" panose="020B0604030504040204" pitchFamily="34" charset="0"/>
                <a:ea typeface="Tahoma" panose="020B0604030504040204" pitchFamily="34" charset="0"/>
                <a:cs typeface="Tahoma" panose="020B0604030504040204" pitchFamily="34" charset="0"/>
              </a:rPr>
              <a:t>Is a product of conversation, study, prayer, listening, transparency, and trust</a:t>
            </a:r>
          </a:p>
        </p:txBody>
      </p:sp>
      <p:sp>
        <p:nvSpPr>
          <p:cNvPr id="7"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A DIFFERENT KIND </a:t>
            </a:r>
          </a:p>
          <a:p>
            <a:pPr>
              <a:lnSpc>
                <a:spcPct val="70000"/>
              </a:lnSpc>
            </a:pPr>
            <a:r>
              <a:rPr lang="en-US" sz="4000" b="1" dirty="0">
                <a:solidFill>
                  <a:srgbClr val="000000"/>
                </a:solidFill>
                <a:latin typeface="Tahoma"/>
                <a:cs typeface="Tahoma"/>
              </a:rPr>
              <a:t>	OF REPORT</a:t>
            </a:r>
          </a:p>
        </p:txBody>
      </p:sp>
      <p:pic>
        <p:nvPicPr>
          <p:cNvPr id="8" name="Picture 7"/>
          <p:cNvPicPr>
            <a:picLocks noChangeAspect="1"/>
          </p:cNvPicPr>
          <p:nvPr/>
        </p:nvPicPr>
        <p:blipFill>
          <a:blip r:embed="rId3"/>
          <a:stretch>
            <a:fillRect/>
          </a:stretch>
        </p:blipFill>
        <p:spPr>
          <a:xfrm>
            <a:off x="357817" y="1487796"/>
            <a:ext cx="454630" cy="489670"/>
          </a:xfrm>
          <a:prstGeom prst="rect">
            <a:avLst/>
          </a:prstGeom>
        </p:spPr>
      </p:pic>
      <p:pic>
        <p:nvPicPr>
          <p:cNvPr id="9" name="Picture 8">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1992586"/>
            <a:ext cx="454630" cy="489670"/>
          </a:xfrm>
          <a:prstGeom prst="rect">
            <a:avLst/>
          </a:prstGeom>
        </p:spPr>
      </p:pic>
      <p:pic>
        <p:nvPicPr>
          <p:cNvPr id="10" name="Picture 9">
            <a:extLst>
              <a:ext uri="{FF2B5EF4-FFF2-40B4-BE49-F238E27FC236}">
                <a16:creationId xmlns:a16="http://schemas.microsoft.com/office/drawing/2014/main" id="{8A806D61-29F0-224F-9FF3-3D2CAD4D72A5}"/>
              </a:ext>
            </a:extLst>
          </p:cNvPr>
          <p:cNvPicPr>
            <a:picLocks noChangeAspect="1"/>
          </p:cNvPicPr>
          <p:nvPr/>
        </p:nvPicPr>
        <p:blipFill>
          <a:blip r:embed="rId3"/>
          <a:stretch>
            <a:fillRect/>
          </a:stretch>
        </p:blipFill>
        <p:spPr>
          <a:xfrm>
            <a:off x="357817" y="3924474"/>
            <a:ext cx="454630" cy="489670"/>
          </a:xfrm>
          <a:prstGeom prst="rect">
            <a:avLst/>
          </a:prstGeom>
        </p:spPr>
      </p:pic>
      <p:pic>
        <p:nvPicPr>
          <p:cNvPr id="11" name="Picture 10">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2969004"/>
            <a:ext cx="454630" cy="489670"/>
          </a:xfrm>
          <a:prstGeom prst="rect">
            <a:avLst/>
          </a:prstGeom>
        </p:spPr>
      </p:pic>
    </p:spTree>
    <p:extLst>
      <p:ext uri="{BB962C8B-B14F-4D97-AF65-F5344CB8AC3E}">
        <p14:creationId xmlns:p14="http://schemas.microsoft.com/office/powerpoint/2010/main" val="534175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4" name="Rectangle 3">
            <a:extLst>
              <a:ext uri="{FF2B5EF4-FFF2-40B4-BE49-F238E27FC236}">
                <a16:creationId xmlns:a16="http://schemas.microsoft.com/office/drawing/2014/main" id="{89251A8C-7DCE-7E47-A6DD-3FCA913CD85F}"/>
              </a:ext>
            </a:extLst>
          </p:cNvPr>
          <p:cNvSpPr/>
          <p:nvPr/>
        </p:nvSpPr>
        <p:spPr>
          <a:xfrm>
            <a:off x="846657" y="1434876"/>
            <a:ext cx="6871465" cy="3539430"/>
          </a:xfrm>
          <a:prstGeom prst="rect">
            <a:avLst/>
          </a:prstGeom>
        </p:spPr>
        <p:txBody>
          <a:bodyPr wrap="square">
            <a:spAutoFit/>
          </a:bodyPr>
          <a:lstStyle/>
          <a:p>
            <a:pPr indent="-85725"/>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A UMC in over 95% of US counties</a:t>
            </a:r>
          </a:p>
          <a:p>
            <a:pPr indent="-85725"/>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85725"/>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Blue and Red States</a:t>
            </a:r>
          </a:p>
          <a:p>
            <a:pPr indent="-85725"/>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85725"/>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rPr>
              <a:t>African nations where homosexuality is illegal</a:t>
            </a:r>
          </a:p>
          <a:p>
            <a:pPr indent="-85725"/>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NO PERFECT 	SOLUTIONS</a:t>
            </a:r>
          </a:p>
        </p:txBody>
      </p:sp>
      <p:pic>
        <p:nvPicPr>
          <p:cNvPr id="9" name="Picture 8"/>
          <p:cNvPicPr>
            <a:picLocks noChangeAspect="1"/>
          </p:cNvPicPr>
          <p:nvPr/>
        </p:nvPicPr>
        <p:blipFill>
          <a:blip r:embed="rId3"/>
          <a:stretch>
            <a:fillRect/>
          </a:stretch>
        </p:blipFill>
        <p:spPr>
          <a:xfrm>
            <a:off x="357817" y="1487796"/>
            <a:ext cx="454630" cy="489670"/>
          </a:xfrm>
          <a:prstGeom prst="rect">
            <a:avLst/>
          </a:prstGeom>
        </p:spPr>
      </p:pic>
      <p:pic>
        <p:nvPicPr>
          <p:cNvPr id="10" name="Picture 9">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2482256"/>
            <a:ext cx="454630" cy="489670"/>
          </a:xfrm>
          <a:prstGeom prst="rect">
            <a:avLst/>
          </a:prstGeom>
        </p:spPr>
      </p:pic>
      <p:pic>
        <p:nvPicPr>
          <p:cNvPr id="11" name="Picture 10">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3443554"/>
            <a:ext cx="454630" cy="489670"/>
          </a:xfrm>
          <a:prstGeom prst="rect">
            <a:avLst/>
          </a:prstGeom>
        </p:spPr>
      </p:pic>
    </p:spTree>
    <p:extLst>
      <p:ext uri="{BB962C8B-B14F-4D97-AF65-F5344CB8AC3E}">
        <p14:creationId xmlns:p14="http://schemas.microsoft.com/office/powerpoint/2010/main" val="279310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4" name="Rectangle 3">
            <a:extLst>
              <a:ext uri="{FF2B5EF4-FFF2-40B4-BE49-F238E27FC236}">
                <a16:creationId xmlns:a16="http://schemas.microsoft.com/office/drawing/2014/main" id="{89251A8C-7DCE-7E47-A6DD-3FCA913CD85F}"/>
              </a:ext>
            </a:extLst>
          </p:cNvPr>
          <p:cNvSpPr/>
          <p:nvPr/>
        </p:nvSpPr>
        <p:spPr>
          <a:xfrm>
            <a:off x="874788" y="1373573"/>
            <a:ext cx="7765570" cy="3416320"/>
          </a:xfrm>
          <a:prstGeom prst="rect">
            <a:avLst/>
          </a:prstGeom>
        </p:spPr>
        <p:txBody>
          <a:bodyPr wrap="square">
            <a:spAutoFit/>
          </a:bodyPr>
          <a:lstStyle/>
          <a:p>
            <a:pPr indent="-85725">
              <a:defRPr/>
            </a:pPr>
            <a:r>
              <a:rPr kumimoji="0" lang="en-US" sz="3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Western Europe and Eastern Europe</a:t>
            </a:r>
          </a:p>
          <a:p>
            <a:pPr indent="-85725">
              <a:defRPr/>
            </a:pP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Evolving views in the Philippines </a:t>
            </a:r>
            <a:endParaRPr kumimoji="0" lang="en-US" sz="3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indent="-85725">
              <a:defRPr/>
            </a:pPr>
            <a:r>
              <a:rPr kumimoji="0" lang="en-US" sz="3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Generations that have few issues</a:t>
            </a:r>
          </a:p>
          <a:p>
            <a:pPr indent="-85725">
              <a:defRPr/>
            </a:pPr>
            <a:r>
              <a:rPr kumimoji="0" lang="en-US" sz="3600" b="0"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rPr>
              <a:t>There is no definitive answer, except for those people who have their own definitive answer.</a:t>
            </a:r>
          </a:p>
        </p:txBody>
      </p:sp>
      <p:sp>
        <p:nvSpPr>
          <p:cNvPr id="7"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NO PERFECT 	SOLUTIONS</a:t>
            </a:r>
          </a:p>
        </p:txBody>
      </p:sp>
      <p:pic>
        <p:nvPicPr>
          <p:cNvPr id="8" name="Picture 7"/>
          <p:cNvPicPr>
            <a:picLocks noChangeAspect="1"/>
          </p:cNvPicPr>
          <p:nvPr/>
        </p:nvPicPr>
        <p:blipFill>
          <a:blip r:embed="rId3"/>
          <a:stretch>
            <a:fillRect/>
          </a:stretch>
        </p:blipFill>
        <p:spPr>
          <a:xfrm>
            <a:off x="357817" y="1487796"/>
            <a:ext cx="454630" cy="489670"/>
          </a:xfrm>
          <a:prstGeom prst="rect">
            <a:avLst/>
          </a:prstGeom>
        </p:spPr>
      </p:pic>
      <p:pic>
        <p:nvPicPr>
          <p:cNvPr id="9" name="Picture 8">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2021096"/>
            <a:ext cx="454630" cy="489670"/>
          </a:xfrm>
          <a:prstGeom prst="rect">
            <a:avLst/>
          </a:prstGeom>
        </p:spPr>
      </p:pic>
      <p:pic>
        <p:nvPicPr>
          <p:cNvPr id="10" name="Picture 9">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3110923"/>
            <a:ext cx="454630" cy="489670"/>
          </a:xfrm>
          <a:prstGeom prst="rect">
            <a:avLst/>
          </a:prstGeom>
        </p:spPr>
      </p:pic>
      <p:pic>
        <p:nvPicPr>
          <p:cNvPr id="11" name="Picture 10">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2558252"/>
            <a:ext cx="454630" cy="489670"/>
          </a:xfrm>
          <a:prstGeom prst="rect">
            <a:avLst/>
          </a:prstGeom>
        </p:spPr>
      </p:pic>
    </p:spTree>
    <p:extLst>
      <p:ext uri="{BB962C8B-B14F-4D97-AF65-F5344CB8AC3E}">
        <p14:creationId xmlns:p14="http://schemas.microsoft.com/office/powerpoint/2010/main" val="242324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7"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CHOOSING</a:t>
            </a:r>
          </a:p>
        </p:txBody>
      </p:sp>
      <p:pic>
        <p:nvPicPr>
          <p:cNvPr id="8" name="Picture 7"/>
          <p:cNvPicPr>
            <a:picLocks noChangeAspect="1"/>
          </p:cNvPicPr>
          <p:nvPr/>
        </p:nvPicPr>
        <p:blipFill>
          <a:blip r:embed="rId3"/>
          <a:stretch>
            <a:fillRect/>
          </a:stretch>
        </p:blipFill>
        <p:spPr>
          <a:xfrm>
            <a:off x="357817" y="1019076"/>
            <a:ext cx="454630" cy="489670"/>
          </a:xfrm>
          <a:prstGeom prst="rect">
            <a:avLst/>
          </a:prstGeom>
        </p:spPr>
      </p:pic>
      <p:pic>
        <p:nvPicPr>
          <p:cNvPr id="9" name="Picture 8">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2119361"/>
            <a:ext cx="454630" cy="489670"/>
          </a:xfrm>
          <a:prstGeom prst="rect">
            <a:avLst/>
          </a:prstGeom>
        </p:spPr>
      </p:pic>
      <p:pic>
        <p:nvPicPr>
          <p:cNvPr id="10" name="Picture 9">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3722449"/>
            <a:ext cx="454630" cy="489670"/>
          </a:xfrm>
          <a:prstGeom prst="rect">
            <a:avLst/>
          </a:prstGeom>
        </p:spPr>
      </p:pic>
      <p:sp>
        <p:nvSpPr>
          <p:cNvPr id="11" name="Rectangle 10">
            <a:extLst>
              <a:ext uri="{FF2B5EF4-FFF2-40B4-BE49-F238E27FC236}">
                <a16:creationId xmlns:a16="http://schemas.microsoft.com/office/drawing/2014/main" id="{89251A8C-7DCE-7E47-A6DD-3FCA913CD85F}"/>
              </a:ext>
            </a:extLst>
          </p:cNvPr>
          <p:cNvSpPr/>
          <p:nvPr/>
        </p:nvSpPr>
        <p:spPr>
          <a:xfrm>
            <a:off x="874788" y="904853"/>
            <a:ext cx="7765570" cy="5078314"/>
          </a:xfrm>
          <a:prstGeom prst="rect">
            <a:avLst/>
          </a:prstGeom>
        </p:spPr>
        <p:txBody>
          <a:bodyPr wrap="square">
            <a:spAutoFit/>
          </a:bodyPr>
          <a:lstStyle/>
          <a:p>
            <a:pPr indent="-85725"/>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Connected and unified as possible</a:t>
            </a:r>
          </a:p>
          <a:p>
            <a:pPr marL="600075" lvl="2" indent="0">
              <a:buNone/>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85725"/>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Agile, responsive and contextual </a:t>
            </a:r>
            <a:b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as possible</a:t>
            </a:r>
          </a:p>
          <a:p>
            <a:pPr marL="600075" lvl="2" indent="0">
              <a:buNone/>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85725"/>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Live in and address the widest global and cultural mission field as possible</a:t>
            </a:r>
          </a:p>
          <a:p>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79501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308113" y="978639"/>
            <a:ext cx="9183756" cy="3752387"/>
          </a:xfrm>
        </p:spPr>
        <p:txBody>
          <a:bodyPr>
            <a:noAutofit/>
          </a:bodyPr>
          <a:lstStyle/>
          <a:p>
            <a:pPr marL="600075" lvl="2" indent="0">
              <a:buNone/>
            </a:pP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A polarity is two equal truths that cannot be easily held at the same time.</a:t>
            </a:r>
          </a:p>
          <a:p>
            <a:pPr marL="600075" lvl="2" indent="0">
              <a:buNone/>
            </a:pPr>
            <a:endParaRPr lang="en-US" sz="3600" dirty="0">
              <a:solidFill>
                <a:schemeClr val="accent5">
                  <a:lumMod val="25000"/>
                </a:schemeClr>
              </a:solidFill>
            </a:endParaRPr>
          </a:p>
          <a:p>
            <a:pPr algn="ctr">
              <a:buNone/>
            </a:pPr>
            <a:r>
              <a:rPr lang="en-US" sz="3600" dirty="0"/>
              <a:t>LAW 			  		GRACE</a:t>
            </a:r>
          </a:p>
          <a:p>
            <a:pPr algn="ctr">
              <a:buNone/>
            </a:pPr>
            <a:r>
              <a:rPr lang="en-US" sz="3600" dirty="0"/>
              <a:t>WORKS			        FAITH</a:t>
            </a:r>
          </a:p>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cxnSp>
        <p:nvCxnSpPr>
          <p:cNvPr id="4" name="Straight Arrow Connector 3">
            <a:extLst>
              <a:ext uri="{FF2B5EF4-FFF2-40B4-BE49-F238E27FC236}">
                <a16:creationId xmlns:a16="http://schemas.microsoft.com/office/drawing/2014/main" id="{BCDE3793-E566-7B40-A7DE-AC1EB0D39F15}"/>
              </a:ext>
            </a:extLst>
          </p:cNvPr>
          <p:cNvCxnSpPr/>
          <p:nvPr/>
        </p:nvCxnSpPr>
        <p:spPr>
          <a:xfrm>
            <a:off x="3062393" y="2863121"/>
            <a:ext cx="2278505" cy="0"/>
          </a:xfrm>
          <a:prstGeom prst="straightConnector1">
            <a:avLst/>
          </a:prstGeom>
          <a:ln w="57150">
            <a:solidFill>
              <a:srgbClr val="203864"/>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6F95828-F48A-B34E-8C05-B3588BA605CB}"/>
              </a:ext>
            </a:extLst>
          </p:cNvPr>
          <p:cNvCxnSpPr/>
          <p:nvPr/>
        </p:nvCxnSpPr>
        <p:spPr>
          <a:xfrm>
            <a:off x="3062393" y="3440297"/>
            <a:ext cx="2278505" cy="0"/>
          </a:xfrm>
          <a:prstGeom prst="straightConnector1">
            <a:avLst/>
          </a:prstGeom>
          <a:ln w="57150">
            <a:solidFill>
              <a:srgbClr val="20386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FAMILIAR POLARITIES</a:t>
            </a:r>
          </a:p>
        </p:txBody>
      </p:sp>
    </p:spTree>
    <p:extLst>
      <p:ext uri="{BB962C8B-B14F-4D97-AF65-F5344CB8AC3E}">
        <p14:creationId xmlns:p14="http://schemas.microsoft.com/office/powerpoint/2010/main" val="4037598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257232" y="1333951"/>
            <a:ext cx="8677939" cy="2786142"/>
          </a:xfrm>
        </p:spPr>
        <p:txBody>
          <a:bodyPr>
            <a:noAutofit/>
          </a:bodyPr>
          <a:lstStyle/>
          <a:p>
            <a:pPr>
              <a:buNone/>
            </a:pPr>
            <a:r>
              <a:rPr lang="en-US" sz="3600" dirty="0">
                <a:latin typeface="Tahoma" panose="020B0604030504040204" pitchFamily="34" charset="0"/>
                <a:ea typeface="Tahoma" panose="020B0604030504040204" pitchFamily="34" charset="0"/>
                <a:cs typeface="Tahoma" panose="020B0604030504040204" pitchFamily="34" charset="0"/>
              </a:rPr>
              <a:t> A polarity is two equal truths that cannot easily be held together at the same time.</a:t>
            </a:r>
          </a:p>
          <a:p>
            <a:pPr>
              <a:buNone/>
            </a:pPr>
            <a:endParaRPr lang="en-US" sz="3600" dirty="0">
              <a:latin typeface="Tahoma" panose="020B0604030504040204" pitchFamily="34" charset="0"/>
              <a:ea typeface="Tahoma" panose="020B0604030504040204" pitchFamily="34" charset="0"/>
              <a:cs typeface="Tahoma" panose="020B0604030504040204" pitchFamily="34" charset="0"/>
            </a:endParaRPr>
          </a:p>
          <a:p>
            <a:pPr algn="ctr">
              <a:buNone/>
            </a:pPr>
            <a:r>
              <a:rPr lang="en-US" sz="3600" dirty="0">
                <a:latin typeface="Tahoma" panose="020B0604030504040204" pitchFamily="34" charset="0"/>
                <a:ea typeface="Tahoma" panose="020B0604030504040204" pitchFamily="34" charset="0"/>
                <a:cs typeface="Tahoma" panose="020B0604030504040204" pitchFamily="34" charset="0"/>
              </a:rPr>
              <a:t>CENTRALIZED		DECENTRALIZED</a:t>
            </a:r>
          </a:p>
          <a:p>
            <a:pPr marL="0" indent="0">
              <a:buNone/>
            </a:pP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cxnSp>
        <p:nvCxnSpPr>
          <p:cNvPr id="4" name="Straight Arrow Connector 3">
            <a:extLst>
              <a:ext uri="{FF2B5EF4-FFF2-40B4-BE49-F238E27FC236}">
                <a16:creationId xmlns:a16="http://schemas.microsoft.com/office/drawing/2014/main" id="{A1457105-0635-6E4E-A8AD-F1E08FA6C13B}"/>
              </a:ext>
            </a:extLst>
          </p:cNvPr>
          <p:cNvCxnSpPr/>
          <p:nvPr/>
        </p:nvCxnSpPr>
        <p:spPr>
          <a:xfrm>
            <a:off x="3758671" y="3293346"/>
            <a:ext cx="1097280" cy="0"/>
          </a:xfrm>
          <a:prstGeom prst="straightConnector1">
            <a:avLst/>
          </a:prstGeom>
          <a:ln w="57150">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UNDERSTANDING 	POLARITIES</a:t>
            </a:r>
          </a:p>
        </p:txBody>
      </p:sp>
    </p:spTree>
    <p:extLst>
      <p:ext uri="{BB962C8B-B14F-4D97-AF65-F5344CB8AC3E}">
        <p14:creationId xmlns:p14="http://schemas.microsoft.com/office/powerpoint/2010/main" val="117133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22652" y="876937"/>
            <a:ext cx="5698830" cy="4099344"/>
          </a:xfrm>
          <a:prstGeom prst="rect">
            <a:avLst/>
          </a:prstGeom>
        </p:spPr>
      </p:pic>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18" name="TextBox 17">
            <a:extLst>
              <a:ext uri="{FF2B5EF4-FFF2-40B4-BE49-F238E27FC236}">
                <a16:creationId xmlns:a16="http://schemas.microsoft.com/office/drawing/2014/main" id="{C88F066D-77A0-354E-B17E-E74F63DE6081}"/>
              </a:ext>
            </a:extLst>
          </p:cNvPr>
          <p:cNvSpPr txBox="1"/>
          <p:nvPr/>
        </p:nvSpPr>
        <p:spPr>
          <a:xfrm>
            <a:off x="7469100" y="815189"/>
            <a:ext cx="878599" cy="4093428"/>
          </a:xfrm>
          <a:prstGeom prst="rect">
            <a:avLst/>
          </a:prstGeom>
          <a:noFill/>
        </p:spPr>
        <p:txBody>
          <a:bodyPr wrap="square" rtlCol="0">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D</a:t>
            </a:r>
          </a:p>
          <a:p>
            <a:r>
              <a:rPr lang="en-US" sz="2000" b="1" dirty="0">
                <a:latin typeface="Tahoma" panose="020B0604030504040204" pitchFamily="34" charset="0"/>
                <a:ea typeface="Tahoma" panose="020B0604030504040204" pitchFamily="34" charset="0"/>
                <a:cs typeface="Tahoma" panose="020B0604030504040204" pitchFamily="34" charset="0"/>
              </a:rPr>
              <a:t>E</a:t>
            </a:r>
          </a:p>
          <a:p>
            <a:r>
              <a:rPr lang="en-US" sz="2000" b="1" dirty="0">
                <a:latin typeface="Tahoma" panose="020B0604030504040204" pitchFamily="34" charset="0"/>
                <a:ea typeface="Tahoma" panose="020B0604030504040204" pitchFamily="34" charset="0"/>
                <a:cs typeface="Tahoma" panose="020B0604030504040204" pitchFamily="34" charset="0"/>
              </a:rPr>
              <a:t>C</a:t>
            </a:r>
          </a:p>
          <a:p>
            <a:r>
              <a:rPr lang="en-US" sz="2000" b="1" dirty="0">
                <a:latin typeface="Tahoma" panose="020B0604030504040204" pitchFamily="34" charset="0"/>
                <a:ea typeface="Tahoma" panose="020B0604030504040204" pitchFamily="34" charset="0"/>
                <a:cs typeface="Tahoma" panose="020B0604030504040204" pitchFamily="34" charset="0"/>
              </a:rPr>
              <a:t>E</a:t>
            </a:r>
          </a:p>
          <a:p>
            <a:r>
              <a:rPr lang="en-US" sz="2000" b="1" dirty="0">
                <a:latin typeface="Tahoma" panose="020B0604030504040204" pitchFamily="34" charset="0"/>
                <a:ea typeface="Tahoma" panose="020B0604030504040204" pitchFamily="34" charset="0"/>
                <a:cs typeface="Tahoma" panose="020B0604030504040204" pitchFamily="34" charset="0"/>
              </a:rPr>
              <a:t>N</a:t>
            </a:r>
          </a:p>
          <a:p>
            <a:r>
              <a:rPr lang="en-US" sz="2000" b="1" dirty="0">
                <a:latin typeface="Tahoma" panose="020B0604030504040204" pitchFamily="34" charset="0"/>
                <a:ea typeface="Tahoma" panose="020B0604030504040204" pitchFamily="34" charset="0"/>
                <a:cs typeface="Tahoma" panose="020B0604030504040204" pitchFamily="34" charset="0"/>
              </a:rPr>
              <a:t>T</a:t>
            </a:r>
          </a:p>
          <a:p>
            <a:r>
              <a:rPr lang="en-US" sz="2000" b="1" dirty="0">
                <a:latin typeface="Tahoma" panose="020B0604030504040204" pitchFamily="34" charset="0"/>
                <a:ea typeface="Tahoma" panose="020B0604030504040204" pitchFamily="34" charset="0"/>
                <a:cs typeface="Tahoma" panose="020B0604030504040204" pitchFamily="34" charset="0"/>
              </a:rPr>
              <a:t>R</a:t>
            </a:r>
          </a:p>
          <a:p>
            <a:r>
              <a:rPr lang="en-US" sz="2000" b="1" dirty="0">
                <a:latin typeface="Tahoma" panose="020B0604030504040204" pitchFamily="34" charset="0"/>
                <a:ea typeface="Tahoma" panose="020B0604030504040204" pitchFamily="34" charset="0"/>
                <a:cs typeface="Tahoma" panose="020B0604030504040204" pitchFamily="34" charset="0"/>
              </a:rPr>
              <a:t>A</a:t>
            </a:r>
          </a:p>
          <a:p>
            <a:r>
              <a:rPr lang="en-US" sz="2000" b="1" dirty="0">
                <a:latin typeface="Tahoma" panose="020B0604030504040204" pitchFamily="34" charset="0"/>
                <a:ea typeface="Tahoma" panose="020B0604030504040204" pitchFamily="34" charset="0"/>
                <a:cs typeface="Tahoma" panose="020B0604030504040204" pitchFamily="34" charset="0"/>
              </a:rPr>
              <a:t>L</a:t>
            </a:r>
          </a:p>
          <a:p>
            <a:r>
              <a:rPr lang="en-US" sz="2000" b="1" dirty="0">
                <a:latin typeface="Tahoma" panose="020B0604030504040204" pitchFamily="34" charset="0"/>
                <a:ea typeface="Tahoma" panose="020B0604030504040204" pitchFamily="34" charset="0"/>
                <a:cs typeface="Tahoma" panose="020B0604030504040204" pitchFamily="34" charset="0"/>
              </a:rPr>
              <a:t>I</a:t>
            </a:r>
          </a:p>
          <a:p>
            <a:r>
              <a:rPr lang="en-US" sz="2000" b="1" dirty="0">
                <a:latin typeface="Tahoma" panose="020B0604030504040204" pitchFamily="34" charset="0"/>
                <a:ea typeface="Tahoma" panose="020B0604030504040204" pitchFamily="34" charset="0"/>
                <a:cs typeface="Tahoma" panose="020B0604030504040204" pitchFamily="34" charset="0"/>
              </a:rPr>
              <a:t>Z</a:t>
            </a:r>
          </a:p>
          <a:p>
            <a:r>
              <a:rPr lang="en-US" sz="2000" b="1" dirty="0">
                <a:latin typeface="Tahoma" panose="020B0604030504040204" pitchFamily="34" charset="0"/>
                <a:ea typeface="Tahoma" panose="020B0604030504040204" pitchFamily="34" charset="0"/>
                <a:cs typeface="Tahoma" panose="020B0604030504040204" pitchFamily="34" charset="0"/>
              </a:rPr>
              <a:t>E</a:t>
            </a:r>
          </a:p>
          <a:p>
            <a:r>
              <a:rPr lang="en-US" sz="2000" b="1" dirty="0">
                <a:latin typeface="Tahoma" panose="020B0604030504040204" pitchFamily="34" charset="0"/>
                <a:ea typeface="Tahoma" panose="020B0604030504040204" pitchFamily="34" charset="0"/>
                <a:cs typeface="Tahoma" panose="020B0604030504040204" pitchFamily="34" charset="0"/>
              </a:rPr>
              <a:t>D</a:t>
            </a:r>
          </a:p>
        </p:txBody>
      </p:sp>
      <p:sp>
        <p:nvSpPr>
          <p:cNvPr id="19" name="Rectangle 18">
            <a:extLst>
              <a:ext uri="{FF2B5EF4-FFF2-40B4-BE49-F238E27FC236}">
                <a16:creationId xmlns:a16="http://schemas.microsoft.com/office/drawing/2014/main" id="{19104EB3-9C4F-B846-8504-9F248D2FB9B3}"/>
              </a:ext>
            </a:extLst>
          </p:cNvPr>
          <p:cNvSpPr/>
          <p:nvPr/>
        </p:nvSpPr>
        <p:spPr>
          <a:xfrm>
            <a:off x="1315326" y="1215514"/>
            <a:ext cx="665224" cy="3477875"/>
          </a:xfrm>
          <a:prstGeom prst="rect">
            <a:avLst/>
          </a:prstGeom>
        </p:spPr>
        <p:txBody>
          <a:bodyPr wrap="square">
            <a:sp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C</a:t>
            </a:r>
          </a:p>
          <a:p>
            <a:r>
              <a:rPr lang="en-US" sz="2000" b="1" dirty="0">
                <a:latin typeface="Tahoma" panose="020B0604030504040204" pitchFamily="34" charset="0"/>
                <a:ea typeface="Tahoma" panose="020B0604030504040204" pitchFamily="34" charset="0"/>
                <a:cs typeface="Tahoma" panose="020B0604030504040204" pitchFamily="34" charset="0"/>
              </a:rPr>
              <a:t>E</a:t>
            </a:r>
          </a:p>
          <a:p>
            <a:r>
              <a:rPr lang="en-US" sz="2000" b="1" dirty="0">
                <a:latin typeface="Tahoma" panose="020B0604030504040204" pitchFamily="34" charset="0"/>
                <a:ea typeface="Tahoma" panose="020B0604030504040204" pitchFamily="34" charset="0"/>
                <a:cs typeface="Tahoma" panose="020B0604030504040204" pitchFamily="34" charset="0"/>
              </a:rPr>
              <a:t>N</a:t>
            </a:r>
          </a:p>
          <a:p>
            <a:r>
              <a:rPr lang="en-US" sz="2000" b="1" dirty="0">
                <a:latin typeface="Tahoma" panose="020B0604030504040204" pitchFamily="34" charset="0"/>
                <a:ea typeface="Tahoma" panose="020B0604030504040204" pitchFamily="34" charset="0"/>
                <a:cs typeface="Tahoma" panose="020B0604030504040204" pitchFamily="34" charset="0"/>
              </a:rPr>
              <a:t>T</a:t>
            </a:r>
          </a:p>
          <a:p>
            <a:r>
              <a:rPr lang="en-US" sz="2000" b="1" dirty="0">
                <a:latin typeface="Tahoma" panose="020B0604030504040204" pitchFamily="34" charset="0"/>
                <a:ea typeface="Tahoma" panose="020B0604030504040204" pitchFamily="34" charset="0"/>
                <a:cs typeface="Tahoma" panose="020B0604030504040204" pitchFamily="34" charset="0"/>
              </a:rPr>
              <a:t>R</a:t>
            </a:r>
          </a:p>
          <a:p>
            <a:r>
              <a:rPr lang="en-US" sz="2000" b="1" dirty="0">
                <a:latin typeface="Tahoma" panose="020B0604030504040204" pitchFamily="34" charset="0"/>
                <a:ea typeface="Tahoma" panose="020B0604030504040204" pitchFamily="34" charset="0"/>
                <a:cs typeface="Tahoma" panose="020B0604030504040204" pitchFamily="34" charset="0"/>
              </a:rPr>
              <a:t>A</a:t>
            </a:r>
          </a:p>
          <a:p>
            <a:r>
              <a:rPr lang="en-US" sz="2000" b="1" dirty="0">
                <a:latin typeface="Tahoma" panose="020B0604030504040204" pitchFamily="34" charset="0"/>
                <a:ea typeface="Tahoma" panose="020B0604030504040204" pitchFamily="34" charset="0"/>
                <a:cs typeface="Tahoma" panose="020B0604030504040204" pitchFamily="34" charset="0"/>
              </a:rPr>
              <a:t>L</a:t>
            </a:r>
          </a:p>
          <a:p>
            <a:r>
              <a:rPr lang="en-US" sz="2000" b="1" dirty="0">
                <a:latin typeface="Tahoma" panose="020B0604030504040204" pitchFamily="34" charset="0"/>
                <a:ea typeface="Tahoma" panose="020B0604030504040204" pitchFamily="34" charset="0"/>
                <a:cs typeface="Tahoma" panose="020B0604030504040204" pitchFamily="34" charset="0"/>
              </a:rPr>
              <a:t>I</a:t>
            </a:r>
          </a:p>
          <a:p>
            <a:r>
              <a:rPr lang="en-US" sz="2000" b="1" dirty="0">
                <a:latin typeface="Tahoma" panose="020B0604030504040204" pitchFamily="34" charset="0"/>
                <a:ea typeface="Tahoma" panose="020B0604030504040204" pitchFamily="34" charset="0"/>
                <a:cs typeface="Tahoma" panose="020B0604030504040204" pitchFamily="34" charset="0"/>
              </a:rPr>
              <a:t>Z</a:t>
            </a:r>
          </a:p>
          <a:p>
            <a:r>
              <a:rPr lang="en-US" sz="2000" b="1" dirty="0">
                <a:latin typeface="Tahoma" panose="020B0604030504040204" pitchFamily="34" charset="0"/>
                <a:ea typeface="Tahoma" panose="020B0604030504040204" pitchFamily="34" charset="0"/>
                <a:cs typeface="Tahoma" panose="020B0604030504040204" pitchFamily="34" charset="0"/>
              </a:rPr>
              <a:t>E</a:t>
            </a:r>
          </a:p>
          <a:p>
            <a:r>
              <a:rPr lang="en-US" sz="2000" b="1" dirty="0">
                <a:latin typeface="Tahoma" panose="020B0604030504040204" pitchFamily="34" charset="0"/>
                <a:ea typeface="Tahoma" panose="020B0604030504040204" pitchFamily="34" charset="0"/>
                <a:cs typeface="Tahoma" panose="020B0604030504040204" pitchFamily="34" charset="0"/>
              </a:rPr>
              <a:t>D</a:t>
            </a:r>
          </a:p>
        </p:txBody>
      </p:sp>
      <p:sp>
        <p:nvSpPr>
          <p:cNvPr id="9"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WHICH WAY TO LEAN?</a:t>
            </a:r>
          </a:p>
        </p:txBody>
      </p:sp>
    </p:spTree>
    <p:extLst>
      <p:ext uri="{BB962C8B-B14F-4D97-AF65-F5344CB8AC3E}">
        <p14:creationId xmlns:p14="http://schemas.microsoft.com/office/powerpoint/2010/main" val="383295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11" name="Rectangle 3">
            <a:extLst>
              <a:ext uri="{FF2B5EF4-FFF2-40B4-BE49-F238E27FC236}">
                <a16:creationId xmlns:a16="http://schemas.microsoft.com/office/drawing/2014/main" id="{8F5F02A1-57AD-494D-B91E-0387547F8674}"/>
              </a:ext>
            </a:extLst>
          </p:cNvPr>
          <p:cNvSpPr>
            <a:spLocks noGrp="1" noChangeArrowheads="1"/>
          </p:cNvSpPr>
          <p:nvPr>
            <p:ph idx="1"/>
          </p:nvPr>
        </p:nvSpPr>
        <p:spPr>
          <a:xfrm>
            <a:off x="1470910" y="1340546"/>
            <a:ext cx="6400800" cy="3394472"/>
          </a:xfrm>
        </p:spPr>
        <p:txBody>
          <a:bodyPr/>
          <a:lstStyle/>
          <a:p>
            <a:pPr eaLnBrk="1" hangingPunct="1">
              <a:buNone/>
            </a:pPr>
            <a:endParaRPr lang="en-US" dirty="0">
              <a:solidFill>
                <a:schemeClr val="accent5">
                  <a:lumMod val="25000"/>
                </a:schemeClr>
              </a:solidFill>
            </a:endParaRPr>
          </a:p>
          <a:p>
            <a:pPr marL="642938" lvl="1" indent="-342900"/>
            <a:endParaRPr lang="en-US" dirty="0">
              <a:solidFill>
                <a:schemeClr val="accent5">
                  <a:lumMod val="25000"/>
                </a:schemeClr>
              </a:solidFill>
            </a:endParaRPr>
          </a:p>
          <a:p>
            <a:pPr marL="814388" lvl="2" indent="-214313"/>
            <a:endParaRPr lang="en-US" dirty="0">
              <a:solidFill>
                <a:schemeClr val="accent5">
                  <a:lumMod val="25000"/>
                </a:schemeClr>
              </a:solidFill>
            </a:endParaRPr>
          </a:p>
          <a:p>
            <a:pPr lvl="1" eaLnBrk="1" hangingPunct="1">
              <a:buFontTx/>
              <a:buNone/>
            </a:pPr>
            <a:endParaRPr lang="en-US" dirty="0">
              <a:solidFill>
                <a:schemeClr val="accent5">
                  <a:lumMod val="25000"/>
                </a:schemeClr>
              </a:solidFill>
            </a:endParaRPr>
          </a:p>
        </p:txBody>
      </p:sp>
      <p:graphicFrame>
        <p:nvGraphicFramePr>
          <p:cNvPr id="14" name="Table 13">
            <a:extLst>
              <a:ext uri="{FF2B5EF4-FFF2-40B4-BE49-F238E27FC236}">
                <a16:creationId xmlns:a16="http://schemas.microsoft.com/office/drawing/2014/main" id="{3E8A8859-B834-4E48-A559-C1F6AD8A7158}"/>
              </a:ext>
            </a:extLst>
          </p:cNvPr>
          <p:cNvGraphicFramePr>
            <a:graphicFrameLocks noGrp="1"/>
          </p:cNvGraphicFramePr>
          <p:nvPr>
            <p:extLst>
              <p:ext uri="{D42A27DB-BD31-4B8C-83A1-F6EECF244321}">
                <p14:modId xmlns:p14="http://schemas.microsoft.com/office/powerpoint/2010/main" val="1754120934"/>
              </p:ext>
            </p:extLst>
          </p:nvPr>
        </p:nvGraphicFramePr>
        <p:xfrm>
          <a:off x="809469" y="1214786"/>
          <a:ext cx="7536074" cy="3872960"/>
        </p:xfrm>
        <a:graphic>
          <a:graphicData uri="http://schemas.openxmlformats.org/drawingml/2006/table">
            <a:tbl>
              <a:tblPr firstRow="1" bandRow="1">
                <a:tableStyleId>{5C22544A-7EE6-4342-B048-85BDC9FD1C3A}</a:tableStyleId>
              </a:tblPr>
              <a:tblGrid>
                <a:gridCol w="1224612">
                  <a:extLst>
                    <a:ext uri="{9D8B030D-6E8A-4147-A177-3AD203B41FA5}">
                      <a16:colId xmlns:a16="http://schemas.microsoft.com/office/drawing/2014/main" val="20000"/>
                    </a:ext>
                  </a:extLst>
                </a:gridCol>
                <a:gridCol w="2637625">
                  <a:extLst>
                    <a:ext uri="{9D8B030D-6E8A-4147-A177-3AD203B41FA5}">
                      <a16:colId xmlns:a16="http://schemas.microsoft.com/office/drawing/2014/main" val="20001"/>
                    </a:ext>
                  </a:extLst>
                </a:gridCol>
                <a:gridCol w="2438414">
                  <a:extLst>
                    <a:ext uri="{9D8B030D-6E8A-4147-A177-3AD203B41FA5}">
                      <a16:colId xmlns:a16="http://schemas.microsoft.com/office/drawing/2014/main" val="20002"/>
                    </a:ext>
                  </a:extLst>
                </a:gridCol>
                <a:gridCol w="1235423">
                  <a:extLst>
                    <a:ext uri="{9D8B030D-6E8A-4147-A177-3AD203B41FA5}">
                      <a16:colId xmlns:a16="http://schemas.microsoft.com/office/drawing/2014/main" val="20003"/>
                    </a:ext>
                  </a:extLst>
                </a:gridCol>
              </a:tblGrid>
              <a:tr h="1896176">
                <a:tc rowSpan="2">
                  <a:txBody>
                    <a:bodyPr/>
                    <a:lstStyle/>
                    <a:p>
                      <a:pPr algn="ctr"/>
                      <a:r>
                        <a:rPr lang="en-US" sz="2800" b="1" i="0" dirty="0">
                          <a:solidFill>
                            <a:schemeClr val="tx1"/>
                          </a:solidFill>
                          <a:latin typeface="Tahoma" panose="020B0604030504040204" pitchFamily="34" charset="0"/>
                          <a:ea typeface="Tahoma" panose="020B0604030504040204" pitchFamily="34" charset="0"/>
                          <a:cs typeface="Tahoma" panose="020B0604030504040204" pitchFamily="34" charset="0"/>
                        </a:rPr>
                        <a:t>Unity</a:t>
                      </a:r>
                    </a:p>
                    <a:p>
                      <a:pPr algn="ctr"/>
                      <a:r>
                        <a:rPr lang="en-US" sz="3200" dirty="0">
                          <a:solidFill>
                            <a:schemeClr val="tx1"/>
                          </a:solidFill>
                        </a:rPr>
                        <a:t>[</a:t>
                      </a:r>
                      <a:r>
                        <a:rPr lang="en-US" sz="3200" dirty="0">
                          <a:solidFill>
                            <a:srgbClr val="247577"/>
                          </a:solidFill>
                          <a:latin typeface="Tahoma" panose="020B0604030504040204" pitchFamily="34" charset="0"/>
                          <a:ea typeface="Tahoma" panose="020B0604030504040204" pitchFamily="34" charset="0"/>
                          <a:cs typeface="Tahoma" panose="020B0604030504040204" pitchFamily="34" charset="0"/>
                        </a:rPr>
                        <a:t>Sameness</a:t>
                      </a:r>
                      <a:r>
                        <a:rPr lang="en-US" sz="2800" dirty="0">
                          <a:solidFill>
                            <a:schemeClr val="tx1"/>
                          </a:solidFill>
                        </a:rPr>
                        <a:t>]</a:t>
                      </a:r>
                    </a:p>
                  </a:txBody>
                  <a:tcPr marL="68580" marR="68580" marT="34290" marB="34290" vert="vert270">
                    <a:solidFill>
                      <a:schemeClr val="accent5">
                        <a:lumMod val="20000"/>
                        <a:lumOff val="80000"/>
                      </a:schemeClr>
                    </a:solidFill>
                  </a:tcPr>
                </a:tc>
                <a:tc>
                  <a:txBody>
                    <a:bodyPr/>
                    <a:lstStyle/>
                    <a:p>
                      <a:r>
                        <a:rPr lang="en-US" sz="2000" b="1" i="0" dirty="0">
                          <a:solidFill>
                            <a:schemeClr val="tx1"/>
                          </a:solidFill>
                          <a:latin typeface="Tahoma"/>
                          <a:cs typeface="Tahoma"/>
                        </a:rPr>
                        <a:t>[+]</a:t>
                      </a:r>
                    </a:p>
                    <a:p>
                      <a:pPr marL="342900" lvl="0" indent="-342900">
                        <a:buFont typeface="Wingdings" charset="2"/>
                        <a:buChar char="§"/>
                      </a:pPr>
                      <a:r>
                        <a:rPr lang="en-US" sz="2000" dirty="0">
                          <a:solidFill>
                            <a:schemeClr val="tx1"/>
                          </a:solidFill>
                          <a:latin typeface="Tahoma"/>
                          <a:cs typeface="Tahoma"/>
                        </a:rPr>
                        <a:t>Shared belief and</a:t>
                      </a:r>
                      <a:r>
                        <a:rPr lang="en-US" sz="2000" baseline="0" dirty="0">
                          <a:solidFill>
                            <a:schemeClr val="tx1"/>
                          </a:solidFill>
                          <a:latin typeface="Tahoma"/>
                          <a:cs typeface="Tahoma"/>
                        </a:rPr>
                        <a:t> </a:t>
                      </a:r>
                      <a:r>
                        <a:rPr lang="en-US" sz="2000" dirty="0">
                          <a:solidFill>
                            <a:schemeClr val="tx1"/>
                          </a:solidFill>
                          <a:latin typeface="Tahoma"/>
                          <a:cs typeface="Tahoma"/>
                        </a:rPr>
                        <a:t>practice</a:t>
                      </a:r>
                    </a:p>
                    <a:p>
                      <a:pPr marL="342900" lvl="0" indent="-342900">
                        <a:buFont typeface="Wingdings" charset="2"/>
                        <a:buChar char="§"/>
                      </a:pPr>
                      <a:r>
                        <a:rPr lang="en-US" sz="2000" dirty="0">
                          <a:solidFill>
                            <a:schemeClr val="tx1"/>
                          </a:solidFill>
                          <a:latin typeface="Tahoma"/>
                          <a:cs typeface="Tahoma"/>
                        </a:rPr>
                        <a:t>Agreement</a:t>
                      </a:r>
                    </a:p>
                    <a:p>
                      <a:pPr marL="342900" lvl="0" indent="-342900">
                        <a:buFont typeface="Wingdings" charset="2"/>
                        <a:buChar char="§"/>
                      </a:pPr>
                      <a:r>
                        <a:rPr lang="en-US" sz="2000" dirty="0">
                          <a:solidFill>
                            <a:schemeClr val="tx1"/>
                          </a:solidFill>
                          <a:latin typeface="Tahoma"/>
                          <a:cs typeface="Tahoma"/>
                        </a:rPr>
                        <a:t>Clarity</a:t>
                      </a:r>
                    </a:p>
                  </a:txBody>
                  <a:tcPr marL="68580" marR="68580" marT="34290" marB="34290">
                    <a:solidFill>
                      <a:schemeClr val="bg2"/>
                    </a:solidFill>
                  </a:tcPr>
                </a:tc>
                <a:tc>
                  <a:txBody>
                    <a:bodyPr/>
                    <a:lstStyle/>
                    <a:p>
                      <a:pPr algn="r"/>
                      <a:r>
                        <a:rPr lang="en-US" sz="2000" b="1" i="0" dirty="0">
                          <a:solidFill>
                            <a:schemeClr val="tx1"/>
                          </a:solidFill>
                          <a:latin typeface="Tahoma"/>
                          <a:cs typeface="Tahoma"/>
                        </a:rPr>
                        <a:t>[+]</a:t>
                      </a:r>
                    </a:p>
                    <a:p>
                      <a:pPr marL="342900" indent="-342900" algn="l">
                        <a:buFont typeface="Wingdings" charset="2"/>
                        <a:buChar char="§"/>
                      </a:pPr>
                      <a:r>
                        <a:rPr lang="en-US" sz="2000" dirty="0">
                          <a:solidFill>
                            <a:schemeClr val="tx1"/>
                          </a:solidFill>
                          <a:latin typeface="Tahoma"/>
                          <a:cs typeface="Tahoma"/>
                        </a:rPr>
                        <a:t>Shared identity and purpose</a:t>
                      </a:r>
                    </a:p>
                    <a:p>
                      <a:pPr marL="342900" indent="-342900" algn="l">
                        <a:buFont typeface="Wingdings" charset="2"/>
                        <a:buChar char="§"/>
                      </a:pPr>
                      <a:r>
                        <a:rPr lang="en-US" sz="2000" dirty="0">
                          <a:solidFill>
                            <a:schemeClr val="tx1"/>
                          </a:solidFill>
                          <a:latin typeface="Tahoma"/>
                          <a:cs typeface="Tahoma"/>
                        </a:rPr>
                        <a:t>Inclusive</a:t>
                      </a:r>
                    </a:p>
                    <a:p>
                      <a:pPr marL="342900" indent="-342900" algn="l">
                        <a:buFont typeface="Wingdings" charset="2"/>
                        <a:buChar char="§"/>
                      </a:pPr>
                      <a:r>
                        <a:rPr lang="en-US" sz="2000" dirty="0">
                          <a:solidFill>
                            <a:schemeClr val="tx1"/>
                          </a:solidFill>
                          <a:latin typeface="Tahoma"/>
                          <a:cs typeface="Tahoma"/>
                        </a:rPr>
                        <a:t>Responsive</a:t>
                      </a:r>
                    </a:p>
                  </a:txBody>
                  <a:tcPr marL="68580" marR="68580" marT="34290" marB="34290">
                    <a:solidFill>
                      <a:schemeClr val="bg2"/>
                    </a:solidFill>
                  </a:tcPr>
                </a:tc>
                <a:tc rowSpan="2">
                  <a:txBody>
                    <a:bodyPr/>
                    <a:lstStyle/>
                    <a:p>
                      <a:pPr algn="ctr"/>
                      <a:r>
                        <a:rPr lang="en-US" sz="2800" b="1" i="0" dirty="0">
                          <a:solidFill>
                            <a:schemeClr val="tx1"/>
                          </a:solidFill>
                          <a:latin typeface="Tahoma" panose="020B0604030504040204" pitchFamily="34" charset="0"/>
                          <a:ea typeface="Tahoma" panose="020B0604030504040204" pitchFamily="34" charset="0"/>
                          <a:cs typeface="Tahoma" panose="020B0604030504040204" pitchFamily="34" charset="0"/>
                        </a:rPr>
                        <a:t>Contextuality</a:t>
                      </a:r>
                    </a:p>
                    <a:p>
                      <a:pPr algn="ctr"/>
                      <a:r>
                        <a:rPr lang="en-US" sz="2800" dirty="0">
                          <a:solidFill>
                            <a:schemeClr val="tx1"/>
                          </a:solidFill>
                        </a:rPr>
                        <a:t>[</a:t>
                      </a:r>
                      <a:r>
                        <a:rPr lang="en-US" sz="2800" dirty="0">
                          <a:solidFill>
                            <a:srgbClr val="247577"/>
                          </a:solidFill>
                          <a:latin typeface="Tahoma" panose="020B0604030504040204" pitchFamily="34" charset="0"/>
                          <a:ea typeface="Tahoma" panose="020B0604030504040204" pitchFamily="34" charset="0"/>
                          <a:cs typeface="Tahoma" panose="020B0604030504040204" pitchFamily="34" charset="0"/>
                        </a:rPr>
                        <a:t>Difference</a:t>
                      </a:r>
                      <a:r>
                        <a:rPr lang="en-US" sz="2800" dirty="0">
                          <a:solidFill>
                            <a:schemeClr val="tx1"/>
                          </a:solidFill>
                        </a:rPr>
                        <a:t>]</a:t>
                      </a:r>
                    </a:p>
                  </a:txBody>
                  <a:tcPr marL="68580" marR="68580" marT="34290" marB="34290" vert="vert">
                    <a:solidFill>
                      <a:schemeClr val="accent5">
                        <a:lumMod val="20000"/>
                        <a:lumOff val="80000"/>
                      </a:schemeClr>
                    </a:solidFill>
                  </a:tcPr>
                </a:tc>
                <a:extLst>
                  <a:ext uri="{0D108BD9-81ED-4DB2-BD59-A6C34878D82A}">
                    <a16:rowId xmlns:a16="http://schemas.microsoft.com/office/drawing/2014/main" val="10000"/>
                  </a:ext>
                </a:extLst>
              </a:tr>
              <a:tr h="1976784">
                <a:tc vMerge="1">
                  <a:txBody>
                    <a:bodyPr/>
                    <a:lstStyle/>
                    <a:p>
                      <a:endParaRPr lang="en-US"/>
                    </a:p>
                  </a:txBody>
                  <a:tcPr/>
                </a:tc>
                <a:tc>
                  <a:txBody>
                    <a:bodyPr/>
                    <a:lstStyle/>
                    <a:p>
                      <a:endParaRPr lang="en-US" sz="800" b="1" i="0" dirty="0">
                        <a:solidFill>
                          <a:schemeClr val="tx1"/>
                        </a:solidFill>
                        <a:latin typeface="Garamond Bold"/>
                      </a:endParaRPr>
                    </a:p>
                    <a:p>
                      <a:pPr marL="342900" lvl="0" indent="-342900">
                        <a:buFont typeface="Wingdings" charset="2"/>
                        <a:buChar char="§"/>
                      </a:pPr>
                      <a:r>
                        <a:rPr lang="en-US" sz="2000" b="1" dirty="0">
                          <a:solidFill>
                            <a:schemeClr val="tx1"/>
                          </a:solidFill>
                          <a:latin typeface="Tahoma"/>
                          <a:cs typeface="Tahoma"/>
                        </a:rPr>
                        <a:t>Exclusive</a:t>
                      </a:r>
                    </a:p>
                    <a:p>
                      <a:pPr marL="342900" lvl="0" indent="-342900">
                        <a:buFont typeface="Wingdings" charset="2"/>
                        <a:buChar char="§"/>
                      </a:pPr>
                      <a:r>
                        <a:rPr lang="en-US" sz="2000" b="1" dirty="0">
                          <a:solidFill>
                            <a:schemeClr val="tx1"/>
                          </a:solidFill>
                          <a:latin typeface="Tahoma"/>
                          <a:cs typeface="Tahoma"/>
                        </a:rPr>
                        <a:t>Rigid</a:t>
                      </a:r>
                    </a:p>
                    <a:p>
                      <a:pPr>
                        <a:buFont typeface="Arial"/>
                        <a:buChar char="•"/>
                      </a:pPr>
                      <a:endParaRPr lang="en-US" sz="2000" b="1" dirty="0">
                        <a:solidFill>
                          <a:schemeClr val="tx1"/>
                        </a:solidFill>
                        <a:latin typeface="Tahoma"/>
                        <a:cs typeface="Tahoma"/>
                      </a:endParaRPr>
                    </a:p>
                    <a:p>
                      <a:pPr>
                        <a:buFont typeface="Arial"/>
                        <a:buNone/>
                      </a:pPr>
                      <a:endParaRPr lang="en-US" sz="2000" b="1" dirty="0">
                        <a:solidFill>
                          <a:schemeClr val="tx1"/>
                        </a:solidFill>
                        <a:latin typeface="Tahoma"/>
                        <a:cs typeface="Tahoma"/>
                      </a:endParaRPr>
                    </a:p>
                    <a:p>
                      <a:pPr>
                        <a:buFont typeface="Arial"/>
                        <a:buNone/>
                      </a:pPr>
                      <a:r>
                        <a:rPr lang="en-US" sz="2000" b="1" dirty="0">
                          <a:solidFill>
                            <a:schemeClr val="tx1"/>
                          </a:solidFill>
                          <a:latin typeface="Tahoma"/>
                          <a:cs typeface="Tahoma"/>
                        </a:rPr>
                        <a:t>[-]</a:t>
                      </a:r>
                    </a:p>
                  </a:txBody>
                  <a:tcPr marL="68580" marR="68580" marT="34290" marB="34290">
                    <a:solidFill>
                      <a:schemeClr val="bg1">
                        <a:lumMod val="65000"/>
                      </a:schemeClr>
                    </a:solidFill>
                  </a:tcPr>
                </a:tc>
                <a:tc>
                  <a:txBody>
                    <a:bodyPr/>
                    <a:lstStyle/>
                    <a:p>
                      <a:endParaRPr lang="en-US" sz="800" b="1" i="0" dirty="0">
                        <a:solidFill>
                          <a:schemeClr val="tx1"/>
                        </a:solidFill>
                        <a:latin typeface="Garamond Bold"/>
                      </a:endParaRPr>
                    </a:p>
                    <a:p>
                      <a:pPr marL="342900" indent="-342900">
                        <a:buFont typeface="Wingdings" charset="2"/>
                        <a:buChar char="§"/>
                      </a:pPr>
                      <a:r>
                        <a:rPr lang="en-US" sz="2000" b="1" dirty="0">
                          <a:solidFill>
                            <a:schemeClr val="tx1"/>
                          </a:solidFill>
                          <a:latin typeface="Tahoma"/>
                          <a:cs typeface="Tahoma"/>
                        </a:rPr>
                        <a:t>Lack of clarity</a:t>
                      </a:r>
                    </a:p>
                    <a:p>
                      <a:pPr marL="342900" indent="-342900">
                        <a:buFont typeface="Wingdings" charset="2"/>
                        <a:buChar char="§"/>
                      </a:pPr>
                      <a:r>
                        <a:rPr lang="en-US" sz="2000" b="1" dirty="0">
                          <a:solidFill>
                            <a:schemeClr val="tx1"/>
                          </a:solidFill>
                          <a:latin typeface="Tahoma"/>
                          <a:cs typeface="Tahoma"/>
                        </a:rPr>
                        <a:t>Lack</a:t>
                      </a:r>
                      <a:r>
                        <a:rPr lang="en-US" sz="2000" b="1" baseline="0" dirty="0">
                          <a:solidFill>
                            <a:schemeClr val="tx1"/>
                          </a:solidFill>
                          <a:latin typeface="Tahoma"/>
                          <a:cs typeface="Tahoma"/>
                        </a:rPr>
                        <a:t> of boundaries</a:t>
                      </a:r>
                    </a:p>
                    <a:p>
                      <a:pPr>
                        <a:buFont typeface="Arial"/>
                        <a:buChar char="•"/>
                      </a:pPr>
                      <a:endParaRPr lang="en-US" sz="2000" b="1" baseline="0" dirty="0">
                        <a:solidFill>
                          <a:schemeClr val="tx1"/>
                        </a:solidFill>
                        <a:latin typeface="Tahoma"/>
                        <a:cs typeface="Tahoma"/>
                      </a:endParaRPr>
                    </a:p>
                    <a:p>
                      <a:pPr algn="r">
                        <a:buFont typeface="Arial"/>
                        <a:buNone/>
                      </a:pPr>
                      <a:r>
                        <a:rPr lang="en-US" sz="2000" b="1" baseline="0" dirty="0">
                          <a:solidFill>
                            <a:schemeClr val="tx1"/>
                          </a:solidFill>
                          <a:latin typeface="Tahoma"/>
                          <a:cs typeface="Tahoma"/>
                        </a:rPr>
                        <a:t>[-]</a:t>
                      </a:r>
                      <a:endParaRPr lang="en-US" sz="2000" b="1" dirty="0">
                        <a:solidFill>
                          <a:schemeClr val="tx1"/>
                        </a:solidFill>
                        <a:latin typeface="Tahoma"/>
                        <a:cs typeface="Tahoma"/>
                      </a:endParaRPr>
                    </a:p>
                  </a:txBody>
                  <a:tcPr marL="68580" marR="68580" marT="34290" marB="34290">
                    <a:solidFill>
                      <a:schemeClr val="bg1">
                        <a:lumMod val="65000"/>
                      </a:schemeClr>
                    </a:solidFill>
                  </a:tcPr>
                </a:tc>
                <a:tc vMerge="1">
                  <a:txBody>
                    <a:bodyPr/>
                    <a:lstStyle/>
                    <a:p>
                      <a:endParaRPr lang="en-US" dirty="0"/>
                    </a:p>
                  </a:txBody>
                  <a:tcPr/>
                </a:tc>
                <a:extLst>
                  <a:ext uri="{0D108BD9-81ED-4DB2-BD59-A6C34878D82A}">
                    <a16:rowId xmlns:a16="http://schemas.microsoft.com/office/drawing/2014/main" val="10001"/>
                  </a:ext>
                </a:extLst>
              </a:tr>
            </a:tbl>
          </a:graphicData>
        </a:graphic>
      </p:graphicFrame>
      <p:sp>
        <p:nvSpPr>
          <p:cNvPr id="7"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UNITY AND 	CONTEXTUALITY</a:t>
            </a:r>
          </a:p>
        </p:txBody>
      </p:sp>
    </p:spTree>
    <p:extLst>
      <p:ext uri="{BB962C8B-B14F-4D97-AF65-F5344CB8AC3E}">
        <p14:creationId xmlns:p14="http://schemas.microsoft.com/office/powerpoint/2010/main" val="419444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247294" y="1366679"/>
            <a:ext cx="8189843" cy="3535640"/>
          </a:xfrm>
        </p:spPr>
        <p:txBody>
          <a:bodyPr>
            <a:noAutofit/>
          </a:bodyPr>
          <a:lstStyle/>
          <a:p>
            <a:pPr marL="742950" indent="-742950">
              <a:buFont typeface="+mj-lt"/>
              <a:buAutoNum type="arabicPeriod"/>
            </a:pP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Which side of the polarity must the UMC now lean into in order to live into its next guiding story?</a:t>
            </a:r>
          </a:p>
          <a:p>
            <a:pPr marL="0" indent="0">
              <a:buNone/>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8"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THE CHOICES FOR </a:t>
            </a:r>
          </a:p>
          <a:p>
            <a:pPr>
              <a:lnSpc>
                <a:spcPct val="70000"/>
              </a:lnSpc>
            </a:pPr>
            <a:r>
              <a:rPr lang="en-US" sz="4000" b="1" dirty="0">
                <a:solidFill>
                  <a:srgbClr val="000000"/>
                </a:solidFill>
                <a:latin typeface="Tahoma"/>
                <a:cs typeface="Tahoma"/>
              </a:rPr>
              <a:t>	GC 2019</a:t>
            </a:r>
          </a:p>
        </p:txBody>
      </p:sp>
    </p:spTree>
    <p:extLst>
      <p:ext uri="{BB962C8B-B14F-4D97-AF65-F5344CB8AC3E}">
        <p14:creationId xmlns:p14="http://schemas.microsoft.com/office/powerpoint/2010/main" val="71391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4189242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257233" y="1331192"/>
            <a:ext cx="8189843" cy="3535640"/>
          </a:xfrm>
        </p:spPr>
        <p:txBody>
          <a:bodyPr>
            <a:noAutofit/>
          </a:bodyPr>
          <a:lstStyle/>
          <a:p>
            <a:pPr marL="514350" indent="-514350">
              <a:buFont typeface="+mj-lt"/>
              <a:buAutoNum type="arabicPeriod" startAt="2"/>
            </a:pP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 Which mission must the church now   	choose to pursue? </a:t>
            </a:r>
          </a:p>
          <a:p>
            <a:pPr lvl="2"/>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The Public Mission</a:t>
            </a:r>
          </a:p>
          <a:p>
            <a:pPr lvl="2"/>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The Private Mission</a:t>
            </a:r>
          </a:p>
          <a:p>
            <a:pPr marL="685800" lvl="2" indent="0">
              <a:buNone/>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(Who are you choosing for?)</a:t>
            </a:r>
          </a:p>
          <a:p>
            <a:pPr marL="0" indent="0">
              <a:buNone/>
            </a:pP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sp>
        <p:nvSpPr>
          <p:cNvPr id="7"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THE CHOICES FOR </a:t>
            </a:r>
          </a:p>
          <a:p>
            <a:pPr>
              <a:lnSpc>
                <a:spcPct val="70000"/>
              </a:lnSpc>
            </a:pPr>
            <a:r>
              <a:rPr lang="en-US" sz="4000" b="1" dirty="0">
                <a:solidFill>
                  <a:srgbClr val="000000"/>
                </a:solidFill>
                <a:latin typeface="Tahoma"/>
                <a:cs typeface="Tahoma"/>
              </a:rPr>
              <a:t>	GC 2019</a:t>
            </a:r>
          </a:p>
        </p:txBody>
      </p:sp>
    </p:spTree>
    <p:extLst>
      <p:ext uri="{BB962C8B-B14F-4D97-AF65-F5344CB8AC3E}">
        <p14:creationId xmlns:p14="http://schemas.microsoft.com/office/powerpoint/2010/main" val="258256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779489" y="1036360"/>
            <a:ext cx="7857615" cy="3535640"/>
          </a:xfrm>
        </p:spPr>
        <p:txBody>
          <a:bodyPr>
            <a:noAutofit/>
          </a:bodyPr>
          <a:lstStyle/>
          <a:p>
            <a:pPr marL="0" indent="0">
              <a:buNone/>
            </a:pPr>
            <a:r>
              <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rPr>
              <a:t>One Church</a:t>
            </a:r>
          </a:p>
          <a:p>
            <a:pPr marL="0" indent="0">
              <a:buNone/>
            </a:pPr>
            <a:endPar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rPr>
              <a:t>Connectional Conference</a:t>
            </a:r>
          </a:p>
          <a:p>
            <a:pPr marL="0" indent="0">
              <a:buNone/>
            </a:pPr>
            <a:endPar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rPr>
              <a:t>Traditional</a:t>
            </a:r>
          </a:p>
          <a:p>
            <a:pPr marL="0" indent="0">
              <a:buNone/>
            </a:pPr>
            <a:endParaRPr lang="en-US" sz="40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47294" y="390029"/>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Tahoma"/>
              <a:ea typeface="+mj-ea"/>
              <a:cs typeface="Tahoma"/>
            </a:endParaRPr>
          </a:p>
        </p:txBody>
      </p:sp>
      <p:pic>
        <p:nvPicPr>
          <p:cNvPr id="7" name="Picture 6">
            <a:extLst>
              <a:ext uri="{FF2B5EF4-FFF2-40B4-BE49-F238E27FC236}">
                <a16:creationId xmlns:a16="http://schemas.microsoft.com/office/drawing/2014/main" id="{77E076AC-EFB6-604E-ADEC-6BC141B095EA}"/>
              </a:ext>
            </a:extLst>
          </p:cNvPr>
          <p:cNvPicPr>
            <a:picLocks noChangeAspect="1"/>
          </p:cNvPicPr>
          <p:nvPr/>
        </p:nvPicPr>
        <p:blipFill>
          <a:blip r:embed="rId3"/>
          <a:stretch>
            <a:fillRect/>
          </a:stretch>
        </p:blipFill>
        <p:spPr>
          <a:xfrm>
            <a:off x="293355" y="1099652"/>
            <a:ext cx="454630" cy="454630"/>
          </a:xfrm>
          <a:prstGeom prst="rect">
            <a:avLst/>
          </a:prstGeom>
        </p:spPr>
      </p:pic>
      <p:pic>
        <p:nvPicPr>
          <p:cNvPr id="8" name="Picture 7">
            <a:extLst>
              <a:ext uri="{FF2B5EF4-FFF2-40B4-BE49-F238E27FC236}">
                <a16:creationId xmlns:a16="http://schemas.microsoft.com/office/drawing/2014/main" id="{9B98F339-9255-444D-99E1-9CA17A0CEF50}"/>
              </a:ext>
            </a:extLst>
          </p:cNvPr>
          <p:cNvPicPr>
            <a:picLocks noChangeAspect="1"/>
          </p:cNvPicPr>
          <p:nvPr/>
        </p:nvPicPr>
        <p:blipFill>
          <a:blip r:embed="rId3"/>
          <a:stretch>
            <a:fillRect/>
          </a:stretch>
        </p:blipFill>
        <p:spPr>
          <a:xfrm>
            <a:off x="266775" y="2422765"/>
            <a:ext cx="454630" cy="454630"/>
          </a:xfrm>
          <a:prstGeom prst="rect">
            <a:avLst/>
          </a:prstGeom>
        </p:spPr>
      </p:pic>
      <p:pic>
        <p:nvPicPr>
          <p:cNvPr id="9" name="Picture 8">
            <a:extLst>
              <a:ext uri="{FF2B5EF4-FFF2-40B4-BE49-F238E27FC236}">
                <a16:creationId xmlns:a16="http://schemas.microsoft.com/office/drawing/2014/main" id="{5A655002-2A5D-CE40-AFB7-B1339764F4BA}"/>
              </a:ext>
            </a:extLst>
          </p:cNvPr>
          <p:cNvPicPr>
            <a:picLocks noChangeAspect="1"/>
          </p:cNvPicPr>
          <p:nvPr/>
        </p:nvPicPr>
        <p:blipFill>
          <a:blip r:embed="rId3"/>
          <a:stretch>
            <a:fillRect/>
          </a:stretch>
        </p:blipFill>
        <p:spPr>
          <a:xfrm>
            <a:off x="279656" y="3745878"/>
            <a:ext cx="454630" cy="454630"/>
          </a:xfrm>
          <a:prstGeom prst="rect">
            <a:avLst/>
          </a:prstGeom>
        </p:spPr>
      </p:pic>
      <p:sp>
        <p:nvSpPr>
          <p:cNvPr id="10"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THREE SKETCHES</a:t>
            </a:r>
          </a:p>
        </p:txBody>
      </p:sp>
    </p:spTree>
    <p:extLst>
      <p:ext uri="{BB962C8B-B14F-4D97-AF65-F5344CB8AC3E}">
        <p14:creationId xmlns:p14="http://schemas.microsoft.com/office/powerpoint/2010/main" val="408963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FB42F-E6C7-EC43-A546-370CEA687E71}"/>
              </a:ext>
            </a:extLst>
          </p:cNvPr>
          <p:cNvSpPr txBox="1">
            <a:spLocks/>
          </p:cNvSpPr>
          <p:nvPr/>
        </p:nvSpPr>
        <p:spPr>
          <a:xfrm>
            <a:off x="3792279" y="235734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ONE CHURCH PLAN</a:t>
            </a:r>
          </a:p>
        </p:txBody>
      </p:sp>
    </p:spTree>
    <p:extLst>
      <p:ext uri="{BB962C8B-B14F-4D97-AF65-F5344CB8AC3E}">
        <p14:creationId xmlns:p14="http://schemas.microsoft.com/office/powerpoint/2010/main" val="292626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r>
              <a:rPr lang="en-US" sz="3600" dirty="0">
                <a:solidFill>
                  <a:srgbClr val="000000"/>
                </a:solidFill>
                <a:latin typeface="Tahoma"/>
                <a:cs typeface="Tahoma"/>
              </a:rPr>
              <a:t>Recognizes the diverse theological and scriptural understandings of our global church</a:t>
            </a:r>
          </a:p>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Provides generous unity for conferences, churches, and pastors</a:t>
            </a: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ONE CHURCH PLAN</a:t>
            </a:r>
          </a:p>
        </p:txBody>
      </p:sp>
      <p:pic>
        <p:nvPicPr>
          <p:cNvPr id="2" name="Picture 1"/>
          <p:cNvPicPr>
            <a:picLocks noChangeAspect="1"/>
          </p:cNvPicPr>
          <p:nvPr/>
        </p:nvPicPr>
        <p:blipFill>
          <a:blip r:embed="rId3"/>
          <a:stretch>
            <a:fillRect/>
          </a:stretch>
        </p:blipFill>
        <p:spPr>
          <a:xfrm>
            <a:off x="394752" y="1042651"/>
            <a:ext cx="454630" cy="454630"/>
          </a:xfrm>
          <a:prstGeom prst="rect">
            <a:avLst/>
          </a:prstGeom>
        </p:spPr>
      </p:pic>
      <p:pic>
        <p:nvPicPr>
          <p:cNvPr id="8" name="Picture 7"/>
          <p:cNvPicPr>
            <a:picLocks noChangeAspect="1"/>
          </p:cNvPicPr>
          <p:nvPr/>
        </p:nvPicPr>
        <p:blipFill>
          <a:blip r:embed="rId3"/>
          <a:stretch>
            <a:fillRect/>
          </a:stretch>
        </p:blipFill>
        <p:spPr>
          <a:xfrm>
            <a:off x="394752" y="3201086"/>
            <a:ext cx="454630" cy="454630"/>
          </a:xfrm>
          <a:prstGeom prst="rect">
            <a:avLst/>
          </a:prstGeom>
        </p:spPr>
      </p:pic>
    </p:spTree>
    <p:extLst>
      <p:ext uri="{BB962C8B-B14F-4D97-AF65-F5344CB8AC3E}">
        <p14:creationId xmlns:p14="http://schemas.microsoft.com/office/powerpoint/2010/main" val="3975748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161288"/>
            <a:ext cx="7749593" cy="3293820"/>
          </a:xfrm>
        </p:spPr>
        <p:txBody>
          <a:bodyPr>
            <a:noAutofit/>
          </a:bodyPr>
          <a:lstStyle/>
          <a:p>
            <a:pPr marL="0" indent="0">
              <a:buNone/>
            </a:pPr>
            <a:r>
              <a:rPr lang="en-US" sz="3600" dirty="0">
                <a:solidFill>
                  <a:srgbClr val="000000"/>
                </a:solidFill>
                <a:latin typeface="Tahoma"/>
                <a:cs typeface="Tahoma"/>
              </a:rPr>
              <a:t>Removes the restrictive language from our current </a:t>
            </a:r>
            <a:r>
              <a:rPr lang="en-US" sz="3600" i="1" dirty="0">
                <a:solidFill>
                  <a:srgbClr val="000000"/>
                </a:solidFill>
                <a:latin typeface="Tahoma"/>
                <a:cs typeface="Tahoma"/>
              </a:rPr>
              <a:t>Book of Discipline.</a:t>
            </a:r>
            <a:endParaRPr lang="en-US" sz="3600" dirty="0">
              <a:solidFill>
                <a:srgbClr val="000000"/>
              </a:solidFill>
              <a:latin typeface="Tahoma"/>
              <a:cs typeface="Tahoma"/>
            </a:endParaRPr>
          </a:p>
          <a:p>
            <a:pPr marL="0" indent="0">
              <a:buNone/>
            </a:pPr>
            <a:endParaRPr lang="en-US" sz="4400" dirty="0">
              <a:solidFill>
                <a:srgbClr val="000000"/>
              </a:solidFill>
              <a:latin typeface="Tahoma"/>
              <a:cs typeface="Tahoma"/>
            </a:endParaRPr>
          </a:p>
          <a:p>
            <a:pPr marL="0" indent="0">
              <a:buNone/>
            </a:pPr>
            <a:r>
              <a:rPr lang="en-US" sz="3600" dirty="0">
                <a:solidFill>
                  <a:srgbClr val="000000"/>
                </a:solidFill>
                <a:latin typeface="Tahoma"/>
                <a:cs typeface="Tahoma"/>
              </a:rPr>
              <a:t>Maintains the current structure of the denomination</a:t>
            </a:r>
          </a:p>
          <a:p>
            <a:pPr marL="0" indent="0">
              <a:buNone/>
            </a:pPr>
            <a:endParaRPr lang="en-US" sz="44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ONE CHURCH PLAN</a:t>
            </a:r>
          </a:p>
        </p:txBody>
      </p:sp>
      <p:pic>
        <p:nvPicPr>
          <p:cNvPr id="6" name="Picture 5"/>
          <p:cNvPicPr>
            <a:picLocks noChangeAspect="1"/>
          </p:cNvPicPr>
          <p:nvPr/>
        </p:nvPicPr>
        <p:blipFill>
          <a:blip r:embed="rId3"/>
          <a:stretch>
            <a:fillRect/>
          </a:stretch>
        </p:blipFill>
        <p:spPr>
          <a:xfrm>
            <a:off x="447336" y="1280160"/>
            <a:ext cx="454630" cy="454630"/>
          </a:xfrm>
          <a:prstGeom prst="rect">
            <a:avLst/>
          </a:prstGeom>
        </p:spPr>
      </p:pic>
      <p:pic>
        <p:nvPicPr>
          <p:cNvPr id="8" name="Picture 7"/>
          <p:cNvPicPr>
            <a:picLocks noChangeAspect="1"/>
          </p:cNvPicPr>
          <p:nvPr/>
        </p:nvPicPr>
        <p:blipFill>
          <a:blip r:embed="rId3"/>
          <a:stretch>
            <a:fillRect/>
          </a:stretch>
        </p:blipFill>
        <p:spPr>
          <a:xfrm>
            <a:off x="447336" y="3073070"/>
            <a:ext cx="454630" cy="454630"/>
          </a:xfrm>
          <a:prstGeom prst="rect">
            <a:avLst/>
          </a:prstGeom>
        </p:spPr>
      </p:pic>
    </p:spTree>
    <p:extLst>
      <p:ext uri="{BB962C8B-B14F-4D97-AF65-F5344CB8AC3E}">
        <p14:creationId xmlns:p14="http://schemas.microsoft.com/office/powerpoint/2010/main" val="3111916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822398" cy="3476469"/>
          </a:xfrm>
        </p:spPr>
        <p:txBody>
          <a:bodyPr>
            <a:noAutofit/>
          </a:bodyPr>
          <a:lstStyle/>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Removes the restrictive language from our current </a:t>
            </a:r>
            <a:r>
              <a:rPr lang="en-US" sz="3600" i="1" dirty="0">
                <a:solidFill>
                  <a:srgbClr val="000000"/>
                </a:solidFill>
                <a:latin typeface="Tahoma"/>
                <a:cs typeface="Tahoma"/>
              </a:rPr>
              <a:t>Book of Discipline</a:t>
            </a:r>
          </a:p>
          <a:p>
            <a:pPr marL="0" indent="0">
              <a:buNone/>
            </a:pPr>
            <a:endParaRPr lang="en-US" sz="3600" i="1"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ONE CHURCH PLAN</a:t>
            </a:r>
          </a:p>
        </p:txBody>
      </p:sp>
      <p:pic>
        <p:nvPicPr>
          <p:cNvPr id="8" name="Picture 7"/>
          <p:cNvPicPr>
            <a:picLocks noChangeAspect="1"/>
          </p:cNvPicPr>
          <p:nvPr/>
        </p:nvPicPr>
        <p:blipFill>
          <a:blip r:embed="rId3"/>
          <a:stretch>
            <a:fillRect/>
          </a:stretch>
        </p:blipFill>
        <p:spPr>
          <a:xfrm>
            <a:off x="257233" y="1637011"/>
            <a:ext cx="454630" cy="454630"/>
          </a:xfrm>
          <a:prstGeom prst="rect">
            <a:avLst/>
          </a:prstGeom>
        </p:spPr>
      </p:pic>
    </p:spTree>
    <p:extLst>
      <p:ext uri="{BB962C8B-B14F-4D97-AF65-F5344CB8AC3E}">
        <p14:creationId xmlns:p14="http://schemas.microsoft.com/office/powerpoint/2010/main" val="749204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822398" cy="3949977"/>
          </a:xfrm>
        </p:spPr>
        <p:txBody>
          <a:bodyPr>
            <a:noAutofit/>
          </a:bodyPr>
          <a:lstStyle/>
          <a:p>
            <a:pPr marL="0" indent="0">
              <a:buNone/>
            </a:pPr>
            <a:r>
              <a:rPr lang="en-US" sz="3600" dirty="0">
                <a:solidFill>
                  <a:srgbClr val="000000"/>
                </a:solidFill>
                <a:latin typeface="Tahoma"/>
                <a:cs typeface="Tahoma"/>
              </a:rPr>
              <a:t>Does not require any annual conference, bishop, congregation, or pastor to act contrary to their convictions</a:t>
            </a:r>
          </a:p>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Allows congregations and pastors greater freedom to reach new people</a:t>
            </a:r>
          </a:p>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229976"/>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solidFill>
                  <a:srgbClr val="000000"/>
                </a:solidFill>
                <a:latin typeface="Tahoma"/>
                <a:cs typeface="Tahoma"/>
              </a:rPr>
              <a:t>ONE CHURCH PLAN</a:t>
            </a:r>
          </a:p>
        </p:txBody>
      </p:sp>
      <p:pic>
        <p:nvPicPr>
          <p:cNvPr id="6" name="Picture 5"/>
          <p:cNvPicPr>
            <a:picLocks noChangeAspect="1"/>
          </p:cNvPicPr>
          <p:nvPr/>
        </p:nvPicPr>
        <p:blipFill>
          <a:blip r:embed="rId3"/>
          <a:stretch>
            <a:fillRect/>
          </a:stretch>
        </p:blipFill>
        <p:spPr>
          <a:xfrm>
            <a:off x="257233" y="1079227"/>
            <a:ext cx="454630" cy="454630"/>
          </a:xfrm>
          <a:prstGeom prst="rect">
            <a:avLst/>
          </a:prstGeom>
        </p:spPr>
      </p:pic>
      <p:pic>
        <p:nvPicPr>
          <p:cNvPr id="10" name="Picture 9">
            <a:extLst>
              <a:ext uri="{FF2B5EF4-FFF2-40B4-BE49-F238E27FC236}">
                <a16:creationId xmlns:a16="http://schemas.microsoft.com/office/drawing/2014/main" id="{EB9358BD-4A7D-774E-8A28-E013884C6DB7}"/>
              </a:ext>
            </a:extLst>
          </p:cNvPr>
          <p:cNvPicPr>
            <a:picLocks noChangeAspect="1"/>
          </p:cNvPicPr>
          <p:nvPr/>
        </p:nvPicPr>
        <p:blipFill>
          <a:blip r:embed="rId3"/>
          <a:stretch>
            <a:fillRect/>
          </a:stretch>
        </p:blipFill>
        <p:spPr>
          <a:xfrm>
            <a:off x="257233" y="3727939"/>
            <a:ext cx="454630" cy="454630"/>
          </a:xfrm>
          <a:prstGeom prst="rect">
            <a:avLst/>
          </a:prstGeom>
        </p:spPr>
      </p:pic>
    </p:spTree>
    <p:extLst>
      <p:ext uri="{BB962C8B-B14F-4D97-AF65-F5344CB8AC3E}">
        <p14:creationId xmlns:p14="http://schemas.microsoft.com/office/powerpoint/2010/main" val="3346591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BFB42F-E6C7-EC43-A546-370CEA687E71}"/>
              </a:ext>
            </a:extLst>
          </p:cNvPr>
          <p:cNvSpPr txBox="1">
            <a:spLocks/>
          </p:cNvSpPr>
          <p:nvPr/>
        </p:nvSpPr>
        <p:spPr>
          <a:xfrm>
            <a:off x="3776103" y="2373527"/>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CONNECTIONAL CONFERENCE PLAN</a:t>
            </a:r>
          </a:p>
        </p:txBody>
      </p:sp>
    </p:spTree>
    <p:extLst>
      <p:ext uri="{BB962C8B-B14F-4D97-AF65-F5344CB8AC3E}">
        <p14:creationId xmlns:p14="http://schemas.microsoft.com/office/powerpoint/2010/main" val="1532803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826046" y="1229398"/>
            <a:ext cx="7156652" cy="3476469"/>
          </a:xfrm>
        </p:spPr>
        <p:txBody>
          <a:bodyPr>
            <a:noAutofit/>
          </a:bodyPr>
          <a:lstStyle/>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Creates three values-based connectional conferences: traditional, unity, progressive</a:t>
            </a:r>
          </a:p>
        </p:txBody>
      </p:sp>
      <p:pic>
        <p:nvPicPr>
          <p:cNvPr id="2" name="Picture 1"/>
          <p:cNvPicPr>
            <a:picLocks noChangeAspect="1"/>
          </p:cNvPicPr>
          <p:nvPr/>
        </p:nvPicPr>
        <p:blipFill>
          <a:blip r:embed="rId3"/>
          <a:stretch>
            <a:fillRect/>
          </a:stretch>
        </p:blipFill>
        <p:spPr>
          <a:xfrm>
            <a:off x="257233" y="1832906"/>
            <a:ext cx="454630" cy="489670"/>
          </a:xfrm>
          <a:prstGeom prst="rect">
            <a:avLst/>
          </a:prstGeom>
        </p:spPr>
      </p:pic>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CONNECTIONAL 	CONFERENCE PLAN</a:t>
            </a:r>
          </a:p>
        </p:txBody>
      </p:sp>
    </p:spTree>
    <p:extLst>
      <p:ext uri="{BB962C8B-B14F-4D97-AF65-F5344CB8AC3E}">
        <p14:creationId xmlns:p14="http://schemas.microsoft.com/office/powerpoint/2010/main" val="362996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13030" y="1211110"/>
            <a:ext cx="8349841" cy="3476469"/>
          </a:xfrm>
        </p:spPr>
        <p:txBody>
          <a:bodyPr>
            <a:noAutofit/>
          </a:bodyPr>
          <a:lstStyle/>
          <a:p>
            <a:pPr marL="0" indent="0">
              <a:buNone/>
            </a:pPr>
            <a:r>
              <a:rPr lang="en-US" sz="3600" b="1" dirty="0">
                <a:solidFill>
                  <a:srgbClr val="000000"/>
                </a:solidFill>
                <a:latin typeface="Tahoma"/>
                <a:cs typeface="Tahoma"/>
              </a:rPr>
              <a:t>Traditional</a:t>
            </a:r>
            <a:r>
              <a:rPr lang="en-US" sz="3600" dirty="0">
                <a:solidFill>
                  <a:srgbClr val="000000"/>
                </a:solidFill>
                <a:latin typeface="Tahoma"/>
                <a:cs typeface="Tahoma"/>
              </a:rPr>
              <a:t> – no one can </a:t>
            </a:r>
          </a:p>
          <a:p>
            <a:pPr marL="0" indent="0">
              <a:buNone/>
            </a:pPr>
            <a:endParaRPr lang="en-US" sz="3600" dirty="0">
              <a:solidFill>
                <a:srgbClr val="000000"/>
              </a:solidFill>
              <a:latin typeface="Tahoma"/>
              <a:cs typeface="Tahoma"/>
            </a:endParaRPr>
          </a:p>
          <a:p>
            <a:pPr marL="0" indent="0">
              <a:buNone/>
            </a:pPr>
            <a:r>
              <a:rPr lang="en-US" sz="3600" b="1" dirty="0">
                <a:solidFill>
                  <a:srgbClr val="000000"/>
                </a:solidFill>
                <a:latin typeface="Tahoma"/>
                <a:cs typeface="Tahoma"/>
              </a:rPr>
              <a:t>Unity</a:t>
            </a:r>
            <a:r>
              <a:rPr lang="en-US" sz="3600" dirty="0">
                <a:solidFill>
                  <a:srgbClr val="000000"/>
                </a:solidFill>
                <a:latin typeface="Tahoma"/>
                <a:cs typeface="Tahoma"/>
              </a:rPr>
              <a:t> – all can, no one must; some will, some won’t, </a:t>
            </a:r>
          </a:p>
          <a:p>
            <a:pPr marL="0" indent="0">
              <a:buNone/>
            </a:pPr>
            <a:endParaRPr lang="en-US" sz="3600" dirty="0">
              <a:solidFill>
                <a:srgbClr val="000000"/>
              </a:solidFill>
              <a:latin typeface="Tahoma"/>
              <a:cs typeface="Tahoma"/>
            </a:endParaRPr>
          </a:p>
          <a:p>
            <a:pPr marL="0" indent="0">
              <a:buNone/>
            </a:pPr>
            <a:r>
              <a:rPr lang="en-US" sz="3600" b="1" dirty="0">
                <a:solidFill>
                  <a:srgbClr val="000000"/>
                </a:solidFill>
                <a:latin typeface="Tahoma"/>
                <a:cs typeface="Tahoma"/>
              </a:rPr>
              <a:t>Progressive</a:t>
            </a:r>
            <a:r>
              <a:rPr lang="en-US" sz="3600" dirty="0">
                <a:solidFill>
                  <a:srgbClr val="000000"/>
                </a:solidFill>
                <a:latin typeface="Tahoma"/>
                <a:cs typeface="Tahoma"/>
              </a:rPr>
              <a:t> – all shall</a:t>
            </a:r>
          </a:p>
        </p:txBody>
      </p:sp>
      <p:pic>
        <p:nvPicPr>
          <p:cNvPr id="2" name="Picture 1"/>
          <p:cNvPicPr>
            <a:picLocks noChangeAspect="1"/>
          </p:cNvPicPr>
          <p:nvPr/>
        </p:nvPicPr>
        <p:blipFill>
          <a:blip r:embed="rId3"/>
          <a:stretch>
            <a:fillRect/>
          </a:stretch>
        </p:blipFill>
        <p:spPr>
          <a:xfrm>
            <a:off x="357817" y="1242961"/>
            <a:ext cx="454630" cy="489670"/>
          </a:xfrm>
          <a:prstGeom prst="rect">
            <a:avLst/>
          </a:prstGeom>
        </p:spPr>
      </p:pic>
      <p:pic>
        <p:nvPicPr>
          <p:cNvPr id="6" name="Picture 5">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2444554"/>
            <a:ext cx="454630" cy="489670"/>
          </a:xfrm>
          <a:prstGeom prst="rect">
            <a:avLst/>
          </a:prstGeom>
        </p:spPr>
      </p:pic>
      <p:pic>
        <p:nvPicPr>
          <p:cNvPr id="7" name="Picture 6">
            <a:extLst>
              <a:ext uri="{FF2B5EF4-FFF2-40B4-BE49-F238E27FC236}">
                <a16:creationId xmlns:a16="http://schemas.microsoft.com/office/drawing/2014/main" id="{8A806D61-29F0-224F-9FF3-3D2CAD4D72A5}"/>
              </a:ext>
            </a:extLst>
          </p:cNvPr>
          <p:cNvPicPr>
            <a:picLocks noChangeAspect="1"/>
          </p:cNvPicPr>
          <p:nvPr/>
        </p:nvPicPr>
        <p:blipFill>
          <a:blip r:embed="rId3"/>
          <a:stretch>
            <a:fillRect/>
          </a:stretch>
        </p:blipFill>
        <p:spPr>
          <a:xfrm>
            <a:off x="357817" y="4100084"/>
            <a:ext cx="454630" cy="489670"/>
          </a:xfrm>
          <a:prstGeom prst="rect">
            <a:avLst/>
          </a:prstGeom>
        </p:spPr>
      </p:pic>
      <p:sp>
        <p:nvSpPr>
          <p:cNvPr id="8"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CONNECTIONAL 	CONFERENCE PLAN</a:t>
            </a:r>
          </a:p>
        </p:txBody>
      </p:sp>
    </p:spTree>
    <p:extLst>
      <p:ext uri="{BB962C8B-B14F-4D97-AF65-F5344CB8AC3E}">
        <p14:creationId xmlns:p14="http://schemas.microsoft.com/office/powerpoint/2010/main" val="130389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434" y="209005"/>
            <a:ext cx="5400692" cy="4410565"/>
          </a:xfrm>
          <a:prstGeom prst="rect">
            <a:avLst/>
          </a:prstGeom>
        </p:spPr>
      </p:pic>
    </p:spTree>
    <p:extLst>
      <p:ext uri="{BB962C8B-B14F-4D97-AF65-F5344CB8AC3E}">
        <p14:creationId xmlns:p14="http://schemas.microsoft.com/office/powerpoint/2010/main" val="3139103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29398"/>
            <a:ext cx="8024630" cy="3476469"/>
          </a:xfrm>
        </p:spPr>
        <p:txBody>
          <a:bodyPr>
            <a:noAutofit/>
          </a:bodyPr>
          <a:lstStyle/>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Allows for a </a:t>
            </a:r>
            <a:r>
              <a:rPr lang="en-US" sz="3600" i="1" dirty="0">
                <a:solidFill>
                  <a:srgbClr val="000000"/>
                </a:solidFill>
                <a:latin typeface="Tahoma"/>
                <a:cs typeface="Tahoma"/>
              </a:rPr>
              <a:t>Book of Discipline</a:t>
            </a:r>
            <a:r>
              <a:rPr lang="en-US" sz="3600" dirty="0">
                <a:solidFill>
                  <a:srgbClr val="000000"/>
                </a:solidFill>
                <a:latin typeface="Tahoma"/>
                <a:cs typeface="Tahoma"/>
              </a:rPr>
              <a:t> within each connectional conference</a:t>
            </a: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CONNECTIONAL 	CONFERENCE PLAN</a:t>
            </a:r>
          </a:p>
        </p:txBody>
      </p:sp>
      <p:pic>
        <p:nvPicPr>
          <p:cNvPr id="6" name="Picture 5"/>
          <p:cNvPicPr>
            <a:picLocks noChangeAspect="1"/>
          </p:cNvPicPr>
          <p:nvPr/>
        </p:nvPicPr>
        <p:blipFill>
          <a:blip r:embed="rId3"/>
          <a:stretch>
            <a:fillRect/>
          </a:stretch>
        </p:blipFill>
        <p:spPr>
          <a:xfrm>
            <a:off x="357817" y="1847745"/>
            <a:ext cx="454630" cy="489670"/>
          </a:xfrm>
          <a:prstGeom prst="rect">
            <a:avLst/>
          </a:prstGeom>
        </p:spPr>
      </p:pic>
    </p:spTree>
    <p:extLst>
      <p:ext uri="{BB962C8B-B14F-4D97-AF65-F5344CB8AC3E}">
        <p14:creationId xmlns:p14="http://schemas.microsoft.com/office/powerpoint/2010/main" val="1497694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29398"/>
            <a:ext cx="8024630" cy="3476469"/>
          </a:xfrm>
        </p:spPr>
        <p:txBody>
          <a:bodyPr>
            <a:noAutofit/>
          </a:bodyPr>
          <a:lstStyle/>
          <a:p>
            <a:pPr marL="0" indent="0">
              <a:buNone/>
            </a:pPr>
            <a:r>
              <a:rPr lang="en-US" sz="3600" dirty="0">
                <a:solidFill>
                  <a:srgbClr val="000000"/>
                </a:solidFill>
                <a:latin typeface="Tahoma"/>
                <a:cs typeface="Tahoma"/>
              </a:rPr>
              <a:t>Current central conferences have the choice of becoming their own connectional conference</a:t>
            </a:r>
          </a:p>
          <a:p>
            <a:pPr marL="0" indent="0">
              <a:buNone/>
            </a:pPr>
            <a:r>
              <a:rPr lang="en-US" sz="3600" dirty="0">
                <a:solidFill>
                  <a:srgbClr val="000000"/>
                </a:solidFill>
                <a:latin typeface="Tahoma"/>
                <a:cs typeface="Tahoma"/>
              </a:rPr>
              <a:t>Council of Bishops is focused on shared learning and ecumenical relationships</a:t>
            </a: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CONNECTIONAL 	CONFERENCE PLAN</a:t>
            </a:r>
          </a:p>
        </p:txBody>
      </p:sp>
      <p:pic>
        <p:nvPicPr>
          <p:cNvPr id="7" name="Picture 6"/>
          <p:cNvPicPr>
            <a:picLocks noChangeAspect="1"/>
          </p:cNvPicPr>
          <p:nvPr/>
        </p:nvPicPr>
        <p:blipFill>
          <a:blip r:embed="rId3"/>
          <a:stretch>
            <a:fillRect/>
          </a:stretch>
        </p:blipFill>
        <p:spPr>
          <a:xfrm>
            <a:off x="386663" y="1293410"/>
            <a:ext cx="454630" cy="454630"/>
          </a:xfrm>
          <a:prstGeom prst="rect">
            <a:avLst/>
          </a:prstGeom>
        </p:spPr>
      </p:pic>
      <p:pic>
        <p:nvPicPr>
          <p:cNvPr id="9" name="Picture 8"/>
          <p:cNvPicPr>
            <a:picLocks noChangeAspect="1"/>
          </p:cNvPicPr>
          <p:nvPr/>
        </p:nvPicPr>
        <p:blipFill>
          <a:blip r:embed="rId3"/>
          <a:stretch>
            <a:fillRect/>
          </a:stretch>
        </p:blipFill>
        <p:spPr>
          <a:xfrm>
            <a:off x="386663" y="2867791"/>
            <a:ext cx="454630" cy="454630"/>
          </a:xfrm>
          <a:prstGeom prst="rect">
            <a:avLst/>
          </a:prstGeom>
        </p:spPr>
      </p:pic>
    </p:spTree>
    <p:extLst>
      <p:ext uri="{BB962C8B-B14F-4D97-AF65-F5344CB8AC3E}">
        <p14:creationId xmlns:p14="http://schemas.microsoft.com/office/powerpoint/2010/main" val="3578635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63693" y="1520725"/>
            <a:ext cx="8024630" cy="3476469"/>
          </a:xfrm>
        </p:spPr>
        <p:txBody>
          <a:bodyPr>
            <a:noAutofit/>
          </a:bodyPr>
          <a:lstStyle/>
          <a:p>
            <a:pPr marL="0" indent="0">
              <a:buNone/>
            </a:pPr>
            <a:r>
              <a:rPr lang="en-US" sz="3600" dirty="0">
                <a:solidFill>
                  <a:srgbClr val="000000"/>
                </a:solidFill>
                <a:latin typeface="Tahoma"/>
                <a:cs typeface="Tahoma"/>
              </a:rPr>
              <a:t>Episcopal oversight, accountability, elections, assignments, and funding occur within the College of Bishops of each connectional conference</a:t>
            </a: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CONNECTIONAL 	CONFERENCE PLAN</a:t>
            </a:r>
          </a:p>
        </p:txBody>
      </p:sp>
      <p:pic>
        <p:nvPicPr>
          <p:cNvPr id="7" name="Picture 6"/>
          <p:cNvPicPr>
            <a:picLocks noChangeAspect="1"/>
          </p:cNvPicPr>
          <p:nvPr/>
        </p:nvPicPr>
        <p:blipFill>
          <a:blip r:embed="rId3"/>
          <a:stretch>
            <a:fillRect/>
          </a:stretch>
        </p:blipFill>
        <p:spPr>
          <a:xfrm>
            <a:off x="404951" y="1520725"/>
            <a:ext cx="454630" cy="454630"/>
          </a:xfrm>
          <a:prstGeom prst="rect">
            <a:avLst/>
          </a:prstGeom>
        </p:spPr>
      </p:pic>
    </p:spTree>
    <p:extLst>
      <p:ext uri="{BB962C8B-B14F-4D97-AF65-F5344CB8AC3E}">
        <p14:creationId xmlns:p14="http://schemas.microsoft.com/office/powerpoint/2010/main" val="4022708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29398"/>
            <a:ext cx="8024630" cy="3476469"/>
          </a:xfrm>
        </p:spPr>
        <p:txBody>
          <a:bodyPr>
            <a:noAutofit/>
          </a:bodyPr>
          <a:lstStyle/>
          <a:p>
            <a:pPr marL="0" indent="0">
              <a:buNone/>
            </a:pPr>
            <a:r>
              <a:rPr lang="en-US" sz="3600" dirty="0">
                <a:solidFill>
                  <a:srgbClr val="000000"/>
                </a:solidFill>
                <a:latin typeface="Tahoma"/>
                <a:cs typeface="Tahoma"/>
              </a:rPr>
              <a:t>Jurisdictional Conferences choose their  connectional conference </a:t>
            </a:r>
          </a:p>
          <a:p>
            <a:pPr marL="0" indent="0">
              <a:buNone/>
            </a:pPr>
            <a:r>
              <a:rPr lang="en-US" sz="3600" dirty="0">
                <a:solidFill>
                  <a:srgbClr val="000000"/>
                </a:solidFill>
                <a:latin typeface="Tahoma"/>
                <a:cs typeface="Tahoma"/>
              </a:rPr>
              <a:t>Local churches who desire to join a branch that is different from their annual conference could vote to join another annual conference</a:t>
            </a:r>
          </a:p>
        </p:txBody>
      </p:sp>
      <p:sp>
        <p:nvSpPr>
          <p:cNvPr id="5"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CONNECTIONAL 	CONFERENCE PLAN</a:t>
            </a:r>
          </a:p>
        </p:txBody>
      </p:sp>
      <p:pic>
        <p:nvPicPr>
          <p:cNvPr id="7" name="Picture 6"/>
          <p:cNvPicPr>
            <a:picLocks noChangeAspect="1"/>
          </p:cNvPicPr>
          <p:nvPr/>
        </p:nvPicPr>
        <p:blipFill>
          <a:blip r:embed="rId3"/>
          <a:stretch>
            <a:fillRect/>
          </a:stretch>
        </p:blipFill>
        <p:spPr>
          <a:xfrm>
            <a:off x="386663" y="1293410"/>
            <a:ext cx="454630" cy="454630"/>
          </a:xfrm>
          <a:prstGeom prst="rect">
            <a:avLst/>
          </a:prstGeom>
        </p:spPr>
      </p:pic>
      <p:pic>
        <p:nvPicPr>
          <p:cNvPr id="6" name="Picture 5">
            <a:extLst>
              <a:ext uri="{FF2B5EF4-FFF2-40B4-BE49-F238E27FC236}">
                <a16:creationId xmlns:a16="http://schemas.microsoft.com/office/drawing/2014/main" id="{C6CC1AAC-4102-3441-9169-E67E384AA6E4}"/>
              </a:ext>
            </a:extLst>
          </p:cNvPr>
          <p:cNvPicPr>
            <a:picLocks noChangeAspect="1"/>
          </p:cNvPicPr>
          <p:nvPr/>
        </p:nvPicPr>
        <p:blipFill>
          <a:blip r:embed="rId3"/>
          <a:stretch>
            <a:fillRect/>
          </a:stretch>
        </p:blipFill>
        <p:spPr>
          <a:xfrm>
            <a:off x="386663" y="2360210"/>
            <a:ext cx="454630" cy="454630"/>
          </a:xfrm>
          <a:prstGeom prst="rect">
            <a:avLst/>
          </a:prstGeom>
        </p:spPr>
      </p:pic>
    </p:spTree>
    <p:extLst>
      <p:ext uri="{BB962C8B-B14F-4D97-AF65-F5344CB8AC3E}">
        <p14:creationId xmlns:p14="http://schemas.microsoft.com/office/powerpoint/2010/main" val="3530490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BFB42F-E6C7-EC43-A546-370CEA687E71}"/>
              </a:ext>
            </a:extLst>
          </p:cNvPr>
          <p:cNvSpPr txBox="1">
            <a:spLocks/>
          </p:cNvSpPr>
          <p:nvPr/>
        </p:nvSpPr>
        <p:spPr>
          <a:xfrm>
            <a:off x="3776101" y="240588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TRADITIONAL </a:t>
            </a:r>
          </a:p>
          <a:p>
            <a:pPr>
              <a:lnSpc>
                <a:spcPct val="70000"/>
              </a:lnSpc>
            </a:pPr>
            <a:r>
              <a:rPr lang="en-US" sz="4000" b="1" dirty="0">
                <a:solidFill>
                  <a:srgbClr val="000000"/>
                </a:solidFill>
                <a:latin typeface="Tahoma"/>
                <a:cs typeface="Tahoma"/>
              </a:rPr>
              <a:t>CHURCH PLAN</a:t>
            </a:r>
          </a:p>
        </p:txBody>
      </p:sp>
    </p:spTree>
    <p:extLst>
      <p:ext uri="{BB962C8B-B14F-4D97-AF65-F5344CB8AC3E}">
        <p14:creationId xmlns:p14="http://schemas.microsoft.com/office/powerpoint/2010/main" val="3001734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53665"/>
            <a:ext cx="7822398" cy="3476469"/>
          </a:xfrm>
        </p:spPr>
        <p:txBody>
          <a:bodyPr>
            <a:noAutofit/>
          </a:bodyPr>
          <a:lstStyle/>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Strengthens the current language of the </a:t>
            </a:r>
            <a:r>
              <a:rPr lang="en-US" sz="3600" i="1" dirty="0">
                <a:solidFill>
                  <a:srgbClr val="000000"/>
                </a:solidFill>
                <a:latin typeface="Tahoma"/>
                <a:cs typeface="Tahoma"/>
              </a:rPr>
              <a:t>Book of Discipline</a:t>
            </a:r>
            <a:r>
              <a:rPr lang="en-US" sz="3600" dirty="0">
                <a:solidFill>
                  <a:srgbClr val="000000"/>
                </a:solidFill>
                <a:latin typeface="Tahoma"/>
                <a:cs typeface="Tahoma"/>
              </a:rPr>
              <a:t> concerning human sexuality for greater clarity</a:t>
            </a: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TRADITIONAL </a:t>
            </a:r>
          </a:p>
          <a:p>
            <a:pPr>
              <a:lnSpc>
                <a:spcPct val="70000"/>
              </a:lnSpc>
            </a:pPr>
            <a:r>
              <a:rPr lang="en-US" sz="4000" b="1" dirty="0">
                <a:solidFill>
                  <a:srgbClr val="000000"/>
                </a:solidFill>
                <a:latin typeface="Tahoma"/>
                <a:cs typeface="Tahoma"/>
              </a:rPr>
              <a:t>	CHURCH PLAN</a:t>
            </a:r>
          </a:p>
        </p:txBody>
      </p:sp>
      <p:pic>
        <p:nvPicPr>
          <p:cNvPr id="8" name="Picture 7"/>
          <p:cNvPicPr>
            <a:picLocks noChangeAspect="1"/>
          </p:cNvPicPr>
          <p:nvPr/>
        </p:nvPicPr>
        <p:blipFill>
          <a:blip r:embed="rId3"/>
          <a:stretch>
            <a:fillRect/>
          </a:stretch>
        </p:blipFill>
        <p:spPr>
          <a:xfrm>
            <a:off x="394752" y="1916257"/>
            <a:ext cx="454630" cy="454630"/>
          </a:xfrm>
          <a:prstGeom prst="rect">
            <a:avLst/>
          </a:prstGeom>
        </p:spPr>
      </p:pic>
    </p:spTree>
    <p:extLst>
      <p:ext uri="{BB962C8B-B14F-4D97-AF65-F5344CB8AC3E}">
        <p14:creationId xmlns:p14="http://schemas.microsoft.com/office/powerpoint/2010/main" val="1636653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53665"/>
            <a:ext cx="7822398" cy="3476469"/>
          </a:xfrm>
        </p:spPr>
        <p:txBody>
          <a:bodyPr>
            <a:noAutofit/>
          </a:bodyPr>
          <a:lstStyle/>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Streamlines the process to enforce penalties for violations of the </a:t>
            </a:r>
            <a:r>
              <a:rPr lang="en-US" sz="3600" i="1" dirty="0">
                <a:solidFill>
                  <a:srgbClr val="000000"/>
                </a:solidFill>
                <a:latin typeface="Tahoma"/>
                <a:cs typeface="Tahoma"/>
              </a:rPr>
              <a:t>Book of Discipline</a:t>
            </a:r>
            <a:r>
              <a:rPr lang="en-US" sz="3600" dirty="0">
                <a:solidFill>
                  <a:srgbClr val="000000"/>
                </a:solidFill>
                <a:latin typeface="Tahoma"/>
                <a:cs typeface="Tahoma"/>
              </a:rPr>
              <a:t> related to marriage and ordination of self-avowed practicing homosexual persons</a:t>
            </a: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TRADITIONAL </a:t>
            </a:r>
          </a:p>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	CHURCH PLAN</a:t>
            </a:r>
          </a:p>
        </p:txBody>
      </p:sp>
      <p:pic>
        <p:nvPicPr>
          <p:cNvPr id="8" name="Picture 7"/>
          <p:cNvPicPr>
            <a:picLocks noChangeAspect="1"/>
          </p:cNvPicPr>
          <p:nvPr/>
        </p:nvPicPr>
        <p:blipFill>
          <a:blip r:embed="rId3"/>
          <a:stretch>
            <a:fillRect/>
          </a:stretch>
        </p:blipFill>
        <p:spPr>
          <a:xfrm>
            <a:off x="394752" y="1907113"/>
            <a:ext cx="454630" cy="454630"/>
          </a:xfrm>
          <a:prstGeom prst="rect">
            <a:avLst/>
          </a:prstGeom>
        </p:spPr>
      </p:pic>
    </p:spTree>
    <p:extLst>
      <p:ext uri="{BB962C8B-B14F-4D97-AF65-F5344CB8AC3E}">
        <p14:creationId xmlns:p14="http://schemas.microsoft.com/office/powerpoint/2010/main" val="769649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53665"/>
            <a:ext cx="7822398" cy="3476469"/>
          </a:xfrm>
        </p:spPr>
        <p:txBody>
          <a:bodyPr>
            <a:noAutofit/>
          </a:bodyPr>
          <a:lstStyle/>
          <a:p>
            <a:pPr marL="0" indent="0">
              <a:buNone/>
            </a:pPr>
            <a:r>
              <a:rPr lang="en-US" sz="3600" dirty="0">
                <a:solidFill>
                  <a:srgbClr val="000000"/>
                </a:solidFill>
                <a:latin typeface="Tahoma"/>
                <a:cs typeface="Tahoma"/>
              </a:rPr>
              <a:t>Maintains the current structure of the church </a:t>
            </a:r>
          </a:p>
          <a:p>
            <a:pPr marL="0" indent="0">
              <a:buNone/>
            </a:pPr>
            <a:endParaRPr lang="en-US" sz="3600" dirty="0">
              <a:solidFill>
                <a:srgbClr val="000000"/>
              </a:solidFill>
              <a:latin typeface="Tahoma"/>
              <a:cs typeface="Tahoma"/>
            </a:endParaRPr>
          </a:p>
          <a:p>
            <a:pPr marL="0" indent="0">
              <a:buNone/>
            </a:pPr>
            <a:r>
              <a:rPr lang="en-US" sz="3600" dirty="0">
                <a:solidFill>
                  <a:srgbClr val="000000"/>
                </a:solidFill>
                <a:latin typeface="Tahoma"/>
                <a:cs typeface="Tahoma"/>
              </a:rPr>
              <a:t>Continues the current relationships between the church and all general agencies </a:t>
            </a:r>
            <a:r>
              <a:rPr lang="en-US" sz="3600">
                <a:solidFill>
                  <a:srgbClr val="000000"/>
                </a:solidFill>
                <a:latin typeface="Tahoma"/>
                <a:cs typeface="Tahoma"/>
              </a:rPr>
              <a:t>and commissions</a:t>
            </a:r>
            <a:endParaRPr lang="en-US" sz="3600" dirty="0">
              <a:solidFill>
                <a:srgbClr val="000000"/>
              </a:solidFill>
              <a:latin typeface="Tahoma"/>
              <a:cs typeface="Tahoma"/>
            </a:endParaRP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r>
              <a:rPr lang="en-US" sz="4000" b="1" dirty="0">
                <a:solidFill>
                  <a:srgbClr val="000000"/>
                </a:solidFill>
                <a:latin typeface="Tahoma"/>
                <a:cs typeface="Tahoma"/>
              </a:rPr>
              <a:t>TRADITIONAL</a:t>
            </a:r>
            <a:r>
              <a:rPr kumimoji="0" lang="en-US" sz="4000" b="1" i="0" u="none" strike="noStrike" kern="1200" cap="none" spc="0" normalizeH="0" baseline="0" noProof="0" dirty="0">
                <a:ln>
                  <a:noFill/>
                </a:ln>
                <a:solidFill>
                  <a:srgbClr val="000000"/>
                </a:solidFill>
                <a:effectLst/>
                <a:uLnTx/>
                <a:uFillTx/>
                <a:latin typeface="Tahoma"/>
                <a:ea typeface="+mj-ea"/>
                <a:cs typeface="Tahoma"/>
              </a:rPr>
              <a:t> </a:t>
            </a:r>
          </a:p>
          <a:p>
            <a:pPr marL="0" marR="0" lvl="0" indent="0" algn="l" defTabSz="685800" rtl="0" eaLnBrk="1" fontAlgn="auto" latinLnBrk="0" hangingPunct="1">
              <a:lnSpc>
                <a:spcPct val="7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Tahoma"/>
                <a:ea typeface="+mj-ea"/>
                <a:cs typeface="Tahoma"/>
              </a:rPr>
              <a:t>	CHURCH PLAN</a:t>
            </a:r>
          </a:p>
        </p:txBody>
      </p:sp>
      <p:pic>
        <p:nvPicPr>
          <p:cNvPr id="8" name="Picture 7"/>
          <p:cNvPicPr>
            <a:picLocks noChangeAspect="1"/>
          </p:cNvPicPr>
          <p:nvPr/>
        </p:nvPicPr>
        <p:blipFill>
          <a:blip r:embed="rId3"/>
          <a:stretch>
            <a:fillRect/>
          </a:stretch>
        </p:blipFill>
        <p:spPr>
          <a:xfrm>
            <a:off x="394752" y="1285321"/>
            <a:ext cx="454630" cy="454630"/>
          </a:xfrm>
          <a:prstGeom prst="rect">
            <a:avLst/>
          </a:prstGeom>
        </p:spPr>
      </p:pic>
      <p:pic>
        <p:nvPicPr>
          <p:cNvPr id="9" name="Picture 8"/>
          <p:cNvPicPr>
            <a:picLocks noChangeAspect="1"/>
          </p:cNvPicPr>
          <p:nvPr/>
        </p:nvPicPr>
        <p:blipFill>
          <a:blip r:embed="rId3"/>
          <a:stretch>
            <a:fillRect/>
          </a:stretch>
        </p:blipFill>
        <p:spPr>
          <a:xfrm>
            <a:off x="394752" y="2991899"/>
            <a:ext cx="454630" cy="454630"/>
          </a:xfrm>
          <a:prstGeom prst="rect">
            <a:avLst/>
          </a:prstGeom>
        </p:spPr>
      </p:pic>
    </p:spTree>
    <p:extLst>
      <p:ext uri="{BB962C8B-B14F-4D97-AF65-F5344CB8AC3E}">
        <p14:creationId xmlns:p14="http://schemas.microsoft.com/office/powerpoint/2010/main" val="75823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1253665"/>
            <a:ext cx="7822398" cy="3476469"/>
          </a:xfrm>
        </p:spPr>
        <p:txBody>
          <a:bodyPr>
            <a:noAutofit/>
          </a:bodyPr>
          <a:lstStyle/>
          <a:p>
            <a:pPr marL="300038" indent="-342900">
              <a:buNone/>
            </a:pPr>
            <a:r>
              <a:rPr lang="en-US" sz="3500" dirty="0">
                <a:latin typeface="Tahoma" panose="020B0604030504040204" pitchFamily="34" charset="0"/>
                <a:ea typeface="Tahoma" panose="020B0604030504040204" pitchFamily="34" charset="0"/>
                <a:cs typeface="Tahoma" panose="020B0604030504040204" pitchFamily="34" charset="0"/>
              </a:rPr>
              <a:t>In what form of faith community?</a:t>
            </a:r>
          </a:p>
          <a:p>
            <a:pPr marL="642938" lvl="1" indent="-342900">
              <a:buNone/>
            </a:pPr>
            <a:r>
              <a:rPr lang="en-US" sz="3200" dirty="0">
                <a:latin typeface="Tahoma" panose="020B0604030504040204" pitchFamily="34" charset="0"/>
                <a:ea typeface="Tahoma" panose="020B0604030504040204" pitchFamily="34" charset="0"/>
                <a:cs typeface="Tahoma" panose="020B0604030504040204" pitchFamily="34" charset="0"/>
              </a:rPr>
              <a:t>			</a:t>
            </a:r>
          </a:p>
          <a:p>
            <a:pPr marL="300038" indent="-342900">
              <a:buNone/>
            </a:pPr>
            <a:r>
              <a:rPr lang="en-US" sz="3500" dirty="0">
                <a:latin typeface="Tahoma" panose="020B0604030504040204" pitchFamily="34" charset="0"/>
                <a:ea typeface="Tahoma" panose="020B0604030504040204" pitchFamily="34" charset="0"/>
                <a:cs typeface="Tahoma" panose="020B0604030504040204" pitchFamily="34" charset="0"/>
              </a:rPr>
              <a:t>With what unity?</a:t>
            </a:r>
          </a:p>
          <a:p>
            <a:pPr marL="642938" lvl="1" indent="-342900">
              <a:buNone/>
            </a:pPr>
            <a:r>
              <a:rPr lang="en-US" sz="3200" dirty="0">
                <a:latin typeface="Tahoma" panose="020B0604030504040204" pitchFamily="34" charset="0"/>
                <a:ea typeface="Tahoma" panose="020B0604030504040204" pitchFamily="34" charset="0"/>
                <a:cs typeface="Tahoma" panose="020B0604030504040204" pitchFamily="34" charset="0"/>
              </a:rPr>
              <a:t>			</a:t>
            </a:r>
          </a:p>
          <a:p>
            <a:pPr marL="300038" indent="-342900">
              <a:buNone/>
            </a:pPr>
            <a:r>
              <a:rPr lang="en-US" sz="3500" dirty="0">
                <a:latin typeface="Tahoma" panose="020B0604030504040204" pitchFamily="34" charset="0"/>
                <a:ea typeface="Tahoma" panose="020B0604030504040204" pitchFamily="34" charset="0"/>
                <a:cs typeface="Tahoma" panose="020B0604030504040204" pitchFamily="34" charset="0"/>
              </a:rPr>
              <a:t>Seeking to do ministry with whom?</a:t>
            </a:r>
            <a:endParaRPr lang="en-US" sz="3500" dirty="0">
              <a:solidFill>
                <a:srgbClr val="3366FF"/>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solidFill>
                <a:srgbClr val="000000"/>
              </a:solidFill>
              <a:latin typeface="Tahoma"/>
              <a:cs typeface="Tahoma"/>
            </a:endParaRP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ahoma"/>
              <a:ea typeface="+mj-ea"/>
              <a:cs typeface="Tahoma"/>
            </a:endParaRPr>
          </a:p>
        </p:txBody>
      </p:sp>
      <p:pic>
        <p:nvPicPr>
          <p:cNvPr id="8" name="Picture 7"/>
          <p:cNvPicPr>
            <a:picLocks noChangeAspect="1"/>
          </p:cNvPicPr>
          <p:nvPr/>
        </p:nvPicPr>
        <p:blipFill>
          <a:blip r:embed="rId3"/>
          <a:stretch>
            <a:fillRect/>
          </a:stretch>
        </p:blipFill>
        <p:spPr>
          <a:xfrm>
            <a:off x="394752" y="1253665"/>
            <a:ext cx="454630" cy="454630"/>
          </a:xfrm>
          <a:prstGeom prst="rect">
            <a:avLst/>
          </a:prstGeom>
        </p:spPr>
      </p:pic>
      <p:sp>
        <p:nvSpPr>
          <p:cNvPr id="2" name="TextBox 1">
            <a:extLst>
              <a:ext uri="{FF2B5EF4-FFF2-40B4-BE49-F238E27FC236}">
                <a16:creationId xmlns:a16="http://schemas.microsoft.com/office/drawing/2014/main" id="{B386B620-C7B2-6449-9BBD-26124CB3B5BC}"/>
              </a:ext>
            </a:extLst>
          </p:cNvPr>
          <p:cNvSpPr txBox="1"/>
          <p:nvPr/>
        </p:nvSpPr>
        <p:spPr>
          <a:xfrm>
            <a:off x="622067" y="340381"/>
            <a:ext cx="5928226" cy="707886"/>
          </a:xfrm>
          <a:prstGeom prst="rect">
            <a:avLst/>
          </a:prstGeom>
          <a:noFill/>
        </p:spPr>
        <p:txBody>
          <a:bodyPr wrap="non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Who Will the UMC Be?</a:t>
            </a:r>
          </a:p>
        </p:txBody>
      </p:sp>
      <p:pic>
        <p:nvPicPr>
          <p:cNvPr id="7" name="Picture 6">
            <a:extLst>
              <a:ext uri="{FF2B5EF4-FFF2-40B4-BE49-F238E27FC236}">
                <a16:creationId xmlns:a16="http://schemas.microsoft.com/office/drawing/2014/main" id="{89A32E2B-B377-F945-8E24-0A45566A5E4A}"/>
              </a:ext>
            </a:extLst>
          </p:cNvPr>
          <p:cNvPicPr>
            <a:picLocks noChangeAspect="1"/>
          </p:cNvPicPr>
          <p:nvPr/>
        </p:nvPicPr>
        <p:blipFill>
          <a:blip r:embed="rId3"/>
          <a:stretch>
            <a:fillRect/>
          </a:stretch>
        </p:blipFill>
        <p:spPr>
          <a:xfrm>
            <a:off x="394752" y="2422509"/>
            <a:ext cx="454630" cy="454630"/>
          </a:xfrm>
          <a:prstGeom prst="rect">
            <a:avLst/>
          </a:prstGeom>
        </p:spPr>
      </p:pic>
      <p:pic>
        <p:nvPicPr>
          <p:cNvPr id="9" name="Picture 8">
            <a:extLst>
              <a:ext uri="{FF2B5EF4-FFF2-40B4-BE49-F238E27FC236}">
                <a16:creationId xmlns:a16="http://schemas.microsoft.com/office/drawing/2014/main" id="{E47DD4FD-4384-E24D-834C-75C9FFD947F6}"/>
              </a:ext>
            </a:extLst>
          </p:cNvPr>
          <p:cNvPicPr>
            <a:picLocks noChangeAspect="1"/>
          </p:cNvPicPr>
          <p:nvPr/>
        </p:nvPicPr>
        <p:blipFill>
          <a:blip r:embed="rId3"/>
          <a:stretch>
            <a:fillRect/>
          </a:stretch>
        </p:blipFill>
        <p:spPr>
          <a:xfrm>
            <a:off x="394752" y="3537167"/>
            <a:ext cx="454630" cy="454630"/>
          </a:xfrm>
          <a:prstGeom prst="rect">
            <a:avLst/>
          </a:prstGeom>
        </p:spPr>
      </p:pic>
    </p:spTree>
    <p:extLst>
      <p:ext uri="{BB962C8B-B14F-4D97-AF65-F5344CB8AC3E}">
        <p14:creationId xmlns:p14="http://schemas.microsoft.com/office/powerpoint/2010/main" val="942469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D1E08E-0553-F948-9F5D-A0E0E2BA5A01}"/>
              </a:ext>
            </a:extLst>
          </p:cNvPr>
          <p:cNvPicPr>
            <a:picLocks noGrp="1" noChangeAspect="1"/>
          </p:cNvPicPr>
          <p:nvPr>
            <p:ph idx="1"/>
          </p:nvPr>
        </p:nvPicPr>
        <p:blipFill>
          <a:blip r:embed="rId2"/>
          <a:stretch>
            <a:fillRect/>
          </a:stretch>
        </p:blipFill>
        <p:spPr>
          <a:xfrm>
            <a:off x="0" y="0"/>
            <a:ext cx="9183937" cy="5106503"/>
          </a:xfrm>
        </p:spPr>
      </p:pic>
    </p:spTree>
    <p:extLst>
      <p:ext uri="{BB962C8B-B14F-4D97-AF65-F5344CB8AC3E}">
        <p14:creationId xmlns:p14="http://schemas.microsoft.com/office/powerpoint/2010/main" val="127039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p:cNvSpPr txBox="1">
            <a:spLocks noGrp="1"/>
          </p:cNvSpPr>
          <p:nvPr>
            <p:ph type="ctrTitle"/>
          </p:nvPr>
        </p:nvSpPr>
        <p:spPr>
          <a:prstGeom prst="rect">
            <a:avLst/>
          </a:prstGeom>
        </p:spPr>
        <p:txBody>
          <a:bodyPr/>
          <a:lstStyle/>
          <a:p>
            <a:endParaRPr/>
          </a:p>
        </p:txBody>
      </p:sp>
      <p:sp>
        <p:nvSpPr>
          <p:cNvPr id="154" name="Body"/>
          <p:cNvSpPr txBox="1">
            <a:spLocks noGrp="1"/>
          </p:cNvSpPr>
          <p:nvPr>
            <p:ph type="subTitle" sz="quarter" idx="1"/>
          </p:nvPr>
        </p:nvSpPr>
        <p:spPr>
          <a:prstGeom prst="rect">
            <a:avLst/>
          </a:prstGeom>
        </p:spPr>
        <p:txBody>
          <a:bodyPr/>
          <a:lstStyle/>
          <a:p>
            <a:endParaRPr/>
          </a:p>
        </p:txBody>
      </p:sp>
      <p:pic>
        <p:nvPicPr>
          <p:cNvPr id="155" name="POV Session 2 Keynote copy.005.jpeg" descr="POV Session 2 Keynote copy.005.jpeg"/>
          <p:cNvPicPr>
            <a:picLocks noChangeAspect="1"/>
          </p:cNvPicPr>
          <p:nvPr/>
        </p:nvPicPr>
        <p:blipFill>
          <a:blip r:embed="rId2">
            <a:extLst/>
          </a:blip>
          <a:stretch>
            <a:fillRect/>
          </a:stretch>
        </p:blipFill>
        <p:spPr>
          <a:xfrm>
            <a:off x="-285750" y="-160735"/>
            <a:ext cx="9511904" cy="5350446"/>
          </a:xfrm>
          <a:prstGeom prst="rect">
            <a:avLst/>
          </a:prstGeom>
          <a:ln w="12700">
            <a:miter lim="400000"/>
          </a:ln>
        </p:spPr>
      </p:pic>
    </p:spTree>
    <p:extLst>
      <p:ext uri="{BB962C8B-B14F-4D97-AF65-F5344CB8AC3E}">
        <p14:creationId xmlns:p14="http://schemas.microsoft.com/office/powerpoint/2010/main" val="2617345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849382" y="897306"/>
            <a:ext cx="7907686" cy="4112016"/>
          </a:xfrm>
        </p:spPr>
        <p:txBody>
          <a:bodyPr>
            <a:noAutofit/>
          </a:bodyPr>
          <a:lstStyle/>
          <a:p>
            <a:pPr marL="300038" indent="-342900">
              <a:buNone/>
            </a:pPr>
            <a:r>
              <a:rPr lang="en-US" sz="3200" dirty="0">
                <a:latin typeface="Tahoma" panose="020B0604030504040204" pitchFamily="34" charset="0"/>
                <a:ea typeface="Tahoma" panose="020B0604030504040204" pitchFamily="34" charset="0"/>
                <a:cs typeface="Tahoma" panose="020B0604030504040204" pitchFamily="34" charset="0"/>
              </a:rPr>
              <a:t>Council of Bishops ask for a Declaratory Decision on All Plans</a:t>
            </a:r>
          </a:p>
          <a:p>
            <a:pPr marL="642938" lvl="1" indent="-342900">
              <a:buNone/>
            </a:pPr>
            <a:r>
              <a:rPr lang="en-US" sz="3200" dirty="0">
                <a:latin typeface="Tahoma" panose="020B0604030504040204" pitchFamily="34" charset="0"/>
                <a:ea typeface="Tahoma" panose="020B0604030504040204" pitchFamily="34" charset="0"/>
                <a:cs typeface="Tahoma" panose="020B0604030504040204" pitchFamily="34" charset="0"/>
              </a:rPr>
              <a:t>			</a:t>
            </a:r>
          </a:p>
          <a:p>
            <a:pPr marL="300038" indent="-342900">
              <a:buNone/>
            </a:pPr>
            <a:r>
              <a:rPr lang="en-US" sz="3200" dirty="0">
                <a:latin typeface="Tahoma" panose="020B0604030504040204" pitchFamily="34" charset="0"/>
                <a:ea typeface="Tahoma" panose="020B0604030504040204" pitchFamily="34" charset="0"/>
                <a:cs typeface="Tahoma" panose="020B0604030504040204" pitchFamily="34" charset="0"/>
              </a:rPr>
              <a:t>Briefs written on constitutionality by those who signed plans</a:t>
            </a:r>
            <a:r>
              <a:rPr lang="en-US" sz="3800" dirty="0">
                <a:latin typeface="Tahoma" panose="020B0604030504040204" pitchFamily="34" charset="0"/>
                <a:ea typeface="Tahoma" panose="020B0604030504040204" pitchFamily="34" charset="0"/>
                <a:cs typeface="Tahoma" panose="020B0604030504040204" pitchFamily="34" charset="0"/>
              </a:rPr>
              <a:t>	</a:t>
            </a:r>
            <a:r>
              <a:rPr lang="en-US" sz="4100" dirty="0">
                <a:latin typeface="Tahoma" panose="020B0604030504040204" pitchFamily="34" charset="0"/>
                <a:ea typeface="Tahoma" panose="020B0604030504040204" pitchFamily="34" charset="0"/>
                <a:cs typeface="Tahoma" panose="020B0604030504040204" pitchFamily="34" charset="0"/>
              </a:rPr>
              <a:t>		</a:t>
            </a:r>
          </a:p>
          <a:p>
            <a:pPr marL="300038" indent="-342900">
              <a:buNone/>
            </a:pPr>
            <a:endParaRPr lang="en-US" sz="3500" dirty="0">
              <a:latin typeface="Tahoma" panose="020B0604030504040204" pitchFamily="34" charset="0"/>
              <a:ea typeface="Tahoma" panose="020B0604030504040204" pitchFamily="34" charset="0"/>
              <a:cs typeface="Tahoma" panose="020B0604030504040204" pitchFamily="34" charset="0"/>
            </a:endParaRPr>
          </a:p>
          <a:p>
            <a:pPr marL="300038" indent="-342900">
              <a:buNone/>
            </a:pPr>
            <a:r>
              <a:rPr lang="en-US" sz="3200" dirty="0">
                <a:latin typeface="Tahoma" panose="020B0604030504040204" pitchFamily="34" charset="0"/>
                <a:ea typeface="Tahoma" panose="020B0604030504040204" pitchFamily="34" charset="0"/>
                <a:cs typeface="Tahoma" panose="020B0604030504040204" pitchFamily="34" charset="0"/>
              </a:rPr>
              <a:t>Amicus Curiae briefs submitted for or against constitutionality of plans</a:t>
            </a:r>
            <a:endParaRPr lang="en-US" sz="3200" dirty="0">
              <a:solidFill>
                <a:srgbClr val="3366FF"/>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solidFill>
                <a:srgbClr val="000000"/>
              </a:solidFill>
              <a:latin typeface="Tahoma"/>
              <a:cs typeface="Tahoma"/>
            </a:endParaRP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ahoma"/>
              <a:ea typeface="+mj-ea"/>
              <a:cs typeface="Tahoma"/>
            </a:endParaRPr>
          </a:p>
        </p:txBody>
      </p:sp>
      <p:pic>
        <p:nvPicPr>
          <p:cNvPr id="8" name="Picture 7"/>
          <p:cNvPicPr>
            <a:picLocks noChangeAspect="1"/>
          </p:cNvPicPr>
          <p:nvPr/>
        </p:nvPicPr>
        <p:blipFill>
          <a:blip r:embed="rId3"/>
          <a:stretch>
            <a:fillRect/>
          </a:stretch>
        </p:blipFill>
        <p:spPr>
          <a:xfrm>
            <a:off x="394752" y="969395"/>
            <a:ext cx="454630" cy="454630"/>
          </a:xfrm>
          <a:prstGeom prst="rect">
            <a:avLst/>
          </a:prstGeom>
        </p:spPr>
      </p:pic>
      <p:sp>
        <p:nvSpPr>
          <p:cNvPr id="2" name="TextBox 1">
            <a:extLst>
              <a:ext uri="{FF2B5EF4-FFF2-40B4-BE49-F238E27FC236}">
                <a16:creationId xmlns:a16="http://schemas.microsoft.com/office/drawing/2014/main" id="{B386B620-C7B2-6449-9BBD-26124CB3B5BC}"/>
              </a:ext>
            </a:extLst>
          </p:cNvPr>
          <p:cNvSpPr txBox="1"/>
          <p:nvPr/>
        </p:nvSpPr>
        <p:spPr>
          <a:xfrm>
            <a:off x="174806" y="13657"/>
            <a:ext cx="6319359" cy="707886"/>
          </a:xfrm>
          <a:prstGeom prst="rect">
            <a:avLst/>
          </a:prstGeom>
          <a:noFill/>
        </p:spPr>
        <p:txBody>
          <a:bodyPr wrap="non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Judicial Council Process</a:t>
            </a:r>
          </a:p>
        </p:txBody>
      </p:sp>
      <p:pic>
        <p:nvPicPr>
          <p:cNvPr id="7" name="Picture 6">
            <a:extLst>
              <a:ext uri="{FF2B5EF4-FFF2-40B4-BE49-F238E27FC236}">
                <a16:creationId xmlns:a16="http://schemas.microsoft.com/office/drawing/2014/main" id="{89A32E2B-B377-F945-8E24-0A45566A5E4A}"/>
              </a:ext>
            </a:extLst>
          </p:cNvPr>
          <p:cNvPicPr>
            <a:picLocks noChangeAspect="1"/>
          </p:cNvPicPr>
          <p:nvPr/>
        </p:nvPicPr>
        <p:blipFill>
          <a:blip r:embed="rId3"/>
          <a:stretch>
            <a:fillRect/>
          </a:stretch>
        </p:blipFill>
        <p:spPr>
          <a:xfrm>
            <a:off x="394752" y="2422509"/>
            <a:ext cx="454630" cy="454630"/>
          </a:xfrm>
          <a:prstGeom prst="rect">
            <a:avLst/>
          </a:prstGeom>
        </p:spPr>
      </p:pic>
      <p:pic>
        <p:nvPicPr>
          <p:cNvPr id="9" name="Picture 8">
            <a:extLst>
              <a:ext uri="{FF2B5EF4-FFF2-40B4-BE49-F238E27FC236}">
                <a16:creationId xmlns:a16="http://schemas.microsoft.com/office/drawing/2014/main" id="{E47DD4FD-4384-E24D-834C-75C9FFD947F6}"/>
              </a:ext>
            </a:extLst>
          </p:cNvPr>
          <p:cNvPicPr>
            <a:picLocks noChangeAspect="1"/>
          </p:cNvPicPr>
          <p:nvPr/>
        </p:nvPicPr>
        <p:blipFill>
          <a:blip r:embed="rId3"/>
          <a:stretch>
            <a:fillRect/>
          </a:stretch>
        </p:blipFill>
        <p:spPr>
          <a:xfrm>
            <a:off x="394752" y="4113637"/>
            <a:ext cx="454630" cy="454630"/>
          </a:xfrm>
          <a:prstGeom prst="rect">
            <a:avLst/>
          </a:prstGeom>
        </p:spPr>
      </p:pic>
    </p:spTree>
    <p:extLst>
      <p:ext uri="{BB962C8B-B14F-4D97-AF65-F5344CB8AC3E}">
        <p14:creationId xmlns:p14="http://schemas.microsoft.com/office/powerpoint/2010/main" val="108581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849382" y="1196710"/>
            <a:ext cx="7907686" cy="3812612"/>
          </a:xfrm>
        </p:spPr>
        <p:txBody>
          <a:bodyPr>
            <a:noAutofit/>
          </a:bodyPr>
          <a:lstStyle/>
          <a:p>
            <a:pPr marL="300038" indent="-342900">
              <a:buNone/>
            </a:pPr>
            <a:r>
              <a:rPr lang="en-US" sz="3200" dirty="0">
                <a:latin typeface="Tahoma" panose="020B0604030504040204" pitchFamily="34" charset="0"/>
                <a:ea typeface="Tahoma" panose="020B0604030504040204" pitchFamily="34" charset="0"/>
                <a:cs typeface="Tahoma" panose="020B0604030504040204" pitchFamily="34" charset="0"/>
              </a:rPr>
              <a:t>Response briefs written by all parties</a:t>
            </a:r>
          </a:p>
          <a:p>
            <a:pPr marL="642938" lvl="1" indent="-342900">
              <a:buNone/>
            </a:pPr>
            <a:r>
              <a:rPr lang="en-US" sz="3200" dirty="0">
                <a:latin typeface="Tahoma" panose="020B0604030504040204" pitchFamily="34" charset="0"/>
                <a:ea typeface="Tahoma" panose="020B0604030504040204" pitchFamily="34" charset="0"/>
                <a:cs typeface="Tahoma" panose="020B0604030504040204" pitchFamily="34" charset="0"/>
              </a:rPr>
              <a:t>			</a:t>
            </a:r>
          </a:p>
          <a:p>
            <a:pPr marL="300038" indent="-342900">
              <a:buNone/>
            </a:pPr>
            <a:r>
              <a:rPr lang="en-US" sz="3200" dirty="0">
                <a:latin typeface="Tahoma" panose="020B0604030504040204" pitchFamily="34" charset="0"/>
                <a:ea typeface="Tahoma" panose="020B0604030504040204" pitchFamily="34" charset="0"/>
                <a:cs typeface="Tahoma" panose="020B0604030504040204" pitchFamily="34" charset="0"/>
              </a:rPr>
              <a:t>Judicial Council hearing – oral arguments</a:t>
            </a:r>
          </a:p>
          <a:p>
            <a:pPr marL="300038" indent="-342900">
              <a:buNone/>
            </a:pPr>
            <a:endParaRPr lang="en-US" sz="3200" dirty="0">
              <a:latin typeface="Tahoma" panose="020B0604030504040204" pitchFamily="34" charset="0"/>
              <a:ea typeface="Tahoma" panose="020B0604030504040204" pitchFamily="34" charset="0"/>
              <a:cs typeface="Tahoma" panose="020B0604030504040204" pitchFamily="34" charset="0"/>
            </a:endParaRPr>
          </a:p>
          <a:p>
            <a:pPr marL="300038" indent="-342900">
              <a:buNone/>
            </a:pPr>
            <a:r>
              <a:rPr lang="en-US" sz="3200" dirty="0">
                <a:latin typeface="Tahoma" panose="020B0604030504040204" pitchFamily="34" charset="0"/>
                <a:ea typeface="Tahoma" panose="020B0604030504040204" pitchFamily="34" charset="0"/>
                <a:cs typeface="Tahoma" panose="020B0604030504040204" pitchFamily="34" charset="0"/>
              </a:rPr>
              <a:t>Judicial Council rules on constitutionality of plans</a:t>
            </a:r>
            <a:endParaRPr lang="en-US" sz="3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solidFill>
                <a:srgbClr val="000000"/>
              </a:solidFill>
              <a:latin typeface="Tahoma"/>
              <a:cs typeface="Tahoma"/>
            </a:endParaRP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ahoma"/>
              <a:ea typeface="+mj-ea"/>
              <a:cs typeface="Tahoma"/>
            </a:endParaRPr>
          </a:p>
        </p:txBody>
      </p:sp>
      <p:pic>
        <p:nvPicPr>
          <p:cNvPr id="8" name="Picture 7"/>
          <p:cNvPicPr>
            <a:picLocks noChangeAspect="1"/>
          </p:cNvPicPr>
          <p:nvPr/>
        </p:nvPicPr>
        <p:blipFill>
          <a:blip r:embed="rId3"/>
          <a:stretch>
            <a:fillRect/>
          </a:stretch>
        </p:blipFill>
        <p:spPr>
          <a:xfrm>
            <a:off x="394752" y="1196710"/>
            <a:ext cx="454630" cy="454630"/>
          </a:xfrm>
          <a:prstGeom prst="rect">
            <a:avLst/>
          </a:prstGeom>
        </p:spPr>
      </p:pic>
      <p:sp>
        <p:nvSpPr>
          <p:cNvPr id="2" name="TextBox 1">
            <a:extLst>
              <a:ext uri="{FF2B5EF4-FFF2-40B4-BE49-F238E27FC236}">
                <a16:creationId xmlns:a16="http://schemas.microsoft.com/office/drawing/2014/main" id="{B386B620-C7B2-6449-9BBD-26124CB3B5BC}"/>
              </a:ext>
            </a:extLst>
          </p:cNvPr>
          <p:cNvSpPr txBox="1"/>
          <p:nvPr/>
        </p:nvSpPr>
        <p:spPr>
          <a:xfrm>
            <a:off x="174806" y="13657"/>
            <a:ext cx="6319359" cy="707886"/>
          </a:xfrm>
          <a:prstGeom prst="rect">
            <a:avLst/>
          </a:prstGeom>
          <a:noFill/>
        </p:spPr>
        <p:txBody>
          <a:bodyPr wrap="non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Judicial Council Process</a:t>
            </a:r>
          </a:p>
        </p:txBody>
      </p:sp>
      <p:pic>
        <p:nvPicPr>
          <p:cNvPr id="7" name="Picture 6">
            <a:extLst>
              <a:ext uri="{FF2B5EF4-FFF2-40B4-BE49-F238E27FC236}">
                <a16:creationId xmlns:a16="http://schemas.microsoft.com/office/drawing/2014/main" id="{89A32E2B-B377-F945-8E24-0A45566A5E4A}"/>
              </a:ext>
            </a:extLst>
          </p:cNvPr>
          <p:cNvPicPr>
            <a:picLocks noChangeAspect="1"/>
          </p:cNvPicPr>
          <p:nvPr/>
        </p:nvPicPr>
        <p:blipFill>
          <a:blip r:embed="rId3"/>
          <a:stretch>
            <a:fillRect/>
          </a:stretch>
        </p:blipFill>
        <p:spPr>
          <a:xfrm>
            <a:off x="394752" y="2207982"/>
            <a:ext cx="454630" cy="454630"/>
          </a:xfrm>
          <a:prstGeom prst="rect">
            <a:avLst/>
          </a:prstGeom>
        </p:spPr>
      </p:pic>
      <p:pic>
        <p:nvPicPr>
          <p:cNvPr id="9" name="Picture 8">
            <a:extLst>
              <a:ext uri="{FF2B5EF4-FFF2-40B4-BE49-F238E27FC236}">
                <a16:creationId xmlns:a16="http://schemas.microsoft.com/office/drawing/2014/main" id="{E47DD4FD-4384-E24D-834C-75C9FFD947F6}"/>
              </a:ext>
            </a:extLst>
          </p:cNvPr>
          <p:cNvPicPr>
            <a:picLocks noChangeAspect="1"/>
          </p:cNvPicPr>
          <p:nvPr/>
        </p:nvPicPr>
        <p:blipFill>
          <a:blip r:embed="rId3"/>
          <a:stretch>
            <a:fillRect/>
          </a:stretch>
        </p:blipFill>
        <p:spPr>
          <a:xfrm>
            <a:off x="394752" y="3345013"/>
            <a:ext cx="454630" cy="454630"/>
          </a:xfrm>
          <a:prstGeom prst="rect">
            <a:avLst/>
          </a:prstGeom>
        </p:spPr>
      </p:pic>
    </p:spTree>
    <p:extLst>
      <p:ext uri="{BB962C8B-B14F-4D97-AF65-F5344CB8AC3E}">
        <p14:creationId xmlns:p14="http://schemas.microsoft.com/office/powerpoint/2010/main" val="3307582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849382" y="897306"/>
            <a:ext cx="7907686" cy="4112016"/>
          </a:xfrm>
        </p:spPr>
        <p:txBody>
          <a:bodyPr>
            <a:noAutofit/>
          </a:bodyPr>
          <a:lstStyle/>
          <a:p>
            <a:pPr marL="300038" indent="-342900">
              <a:buNone/>
            </a:pPr>
            <a:r>
              <a:rPr lang="en-US" sz="3200" dirty="0">
                <a:latin typeface="Tahoma" panose="020B0604030504040204" pitchFamily="34" charset="0"/>
                <a:ea typeface="Tahoma" panose="020B0604030504040204" pitchFamily="34" charset="0"/>
                <a:cs typeface="Tahoma" panose="020B0604030504040204" pitchFamily="34" charset="0"/>
              </a:rPr>
              <a:t>Plans could be voted on by GC delegates and later found to be unconstitutional</a:t>
            </a:r>
          </a:p>
          <a:p>
            <a:pPr marL="642938" lvl="1" indent="-342900">
              <a:buNone/>
            </a:pPr>
            <a:r>
              <a:rPr lang="en-US" sz="3200" dirty="0">
                <a:latin typeface="Tahoma" panose="020B0604030504040204" pitchFamily="34" charset="0"/>
                <a:ea typeface="Tahoma" panose="020B0604030504040204" pitchFamily="34" charset="0"/>
                <a:cs typeface="Tahoma" panose="020B0604030504040204" pitchFamily="34" charset="0"/>
              </a:rPr>
              <a:t>			</a:t>
            </a:r>
          </a:p>
          <a:p>
            <a:pPr marL="300038" indent="-342900">
              <a:buNone/>
            </a:pPr>
            <a:r>
              <a:rPr lang="en-US" sz="3200" dirty="0">
                <a:latin typeface="Tahoma" panose="020B0604030504040204" pitchFamily="34" charset="0"/>
                <a:ea typeface="Tahoma" panose="020B0604030504040204" pitchFamily="34" charset="0"/>
                <a:cs typeface="Tahoma" panose="020B0604030504040204" pitchFamily="34" charset="0"/>
              </a:rPr>
              <a:t>Problematic issues can be identified</a:t>
            </a:r>
          </a:p>
          <a:p>
            <a:pPr marL="300038" indent="-342900">
              <a:buNone/>
            </a:pPr>
            <a:endParaRPr lang="en-US" sz="3200" dirty="0">
              <a:latin typeface="Tahoma" panose="020B0604030504040204" pitchFamily="34" charset="0"/>
              <a:ea typeface="Tahoma" panose="020B0604030504040204" pitchFamily="34" charset="0"/>
              <a:cs typeface="Tahoma" panose="020B0604030504040204" pitchFamily="34" charset="0"/>
            </a:endParaRPr>
          </a:p>
          <a:p>
            <a:pPr marL="300038" indent="-342900">
              <a:buNone/>
            </a:pPr>
            <a:r>
              <a:rPr lang="en-US" sz="3200" dirty="0">
                <a:latin typeface="Tahoma" panose="020B0604030504040204" pitchFamily="34" charset="0"/>
                <a:ea typeface="Tahoma" panose="020B0604030504040204" pitchFamily="34" charset="0"/>
                <a:cs typeface="Tahoma" panose="020B0604030504040204" pitchFamily="34" charset="0"/>
              </a:rPr>
              <a:t>Delegates can amend, substitute or delete problematic provisions of plans</a:t>
            </a:r>
            <a:endParaRPr lang="en-US" sz="35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solidFill>
                <a:srgbClr val="000000"/>
              </a:solidFill>
              <a:latin typeface="Tahoma"/>
              <a:cs typeface="Tahoma"/>
            </a:endParaRP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ahoma"/>
              <a:ea typeface="+mj-ea"/>
              <a:cs typeface="Tahoma"/>
            </a:endParaRPr>
          </a:p>
        </p:txBody>
      </p:sp>
      <p:pic>
        <p:nvPicPr>
          <p:cNvPr id="8" name="Picture 7"/>
          <p:cNvPicPr>
            <a:picLocks noChangeAspect="1"/>
          </p:cNvPicPr>
          <p:nvPr/>
        </p:nvPicPr>
        <p:blipFill>
          <a:blip r:embed="rId3"/>
          <a:stretch>
            <a:fillRect/>
          </a:stretch>
        </p:blipFill>
        <p:spPr>
          <a:xfrm>
            <a:off x="394752" y="969395"/>
            <a:ext cx="454630" cy="454630"/>
          </a:xfrm>
          <a:prstGeom prst="rect">
            <a:avLst/>
          </a:prstGeom>
        </p:spPr>
      </p:pic>
      <p:sp>
        <p:nvSpPr>
          <p:cNvPr id="2" name="TextBox 1">
            <a:extLst>
              <a:ext uri="{FF2B5EF4-FFF2-40B4-BE49-F238E27FC236}">
                <a16:creationId xmlns:a16="http://schemas.microsoft.com/office/drawing/2014/main" id="{B386B620-C7B2-6449-9BBD-26124CB3B5BC}"/>
              </a:ext>
            </a:extLst>
          </p:cNvPr>
          <p:cNvSpPr txBox="1"/>
          <p:nvPr/>
        </p:nvSpPr>
        <p:spPr>
          <a:xfrm>
            <a:off x="174806" y="13657"/>
            <a:ext cx="5508239" cy="707886"/>
          </a:xfrm>
          <a:prstGeom prst="rect">
            <a:avLst/>
          </a:prstGeom>
          <a:noFill/>
        </p:spPr>
        <p:txBody>
          <a:bodyPr wrap="non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Why Is This Helpful?</a:t>
            </a:r>
          </a:p>
        </p:txBody>
      </p:sp>
      <p:pic>
        <p:nvPicPr>
          <p:cNvPr id="7" name="Picture 6">
            <a:extLst>
              <a:ext uri="{FF2B5EF4-FFF2-40B4-BE49-F238E27FC236}">
                <a16:creationId xmlns:a16="http://schemas.microsoft.com/office/drawing/2014/main" id="{89A32E2B-B377-F945-8E24-0A45566A5E4A}"/>
              </a:ext>
            </a:extLst>
          </p:cNvPr>
          <p:cNvPicPr>
            <a:picLocks noChangeAspect="1"/>
          </p:cNvPicPr>
          <p:nvPr/>
        </p:nvPicPr>
        <p:blipFill>
          <a:blip r:embed="rId3"/>
          <a:stretch>
            <a:fillRect/>
          </a:stretch>
        </p:blipFill>
        <p:spPr>
          <a:xfrm>
            <a:off x="394752" y="2354947"/>
            <a:ext cx="454630" cy="454630"/>
          </a:xfrm>
          <a:prstGeom prst="rect">
            <a:avLst/>
          </a:prstGeom>
        </p:spPr>
      </p:pic>
      <p:pic>
        <p:nvPicPr>
          <p:cNvPr id="9" name="Picture 8">
            <a:extLst>
              <a:ext uri="{FF2B5EF4-FFF2-40B4-BE49-F238E27FC236}">
                <a16:creationId xmlns:a16="http://schemas.microsoft.com/office/drawing/2014/main" id="{E47DD4FD-4384-E24D-834C-75C9FFD947F6}"/>
              </a:ext>
            </a:extLst>
          </p:cNvPr>
          <p:cNvPicPr>
            <a:picLocks noChangeAspect="1"/>
          </p:cNvPicPr>
          <p:nvPr/>
        </p:nvPicPr>
        <p:blipFill>
          <a:blip r:embed="rId3"/>
          <a:stretch>
            <a:fillRect/>
          </a:stretch>
        </p:blipFill>
        <p:spPr>
          <a:xfrm>
            <a:off x="394752" y="3512059"/>
            <a:ext cx="454630" cy="454630"/>
          </a:xfrm>
          <a:prstGeom prst="rect">
            <a:avLst/>
          </a:prstGeom>
        </p:spPr>
      </p:pic>
    </p:spTree>
    <p:extLst>
      <p:ext uri="{BB962C8B-B14F-4D97-AF65-F5344CB8AC3E}">
        <p14:creationId xmlns:p14="http://schemas.microsoft.com/office/powerpoint/2010/main" val="92473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p:cNvSpPr txBox="1">
            <a:spLocks/>
          </p:cNvSpPr>
          <p:nvPr/>
        </p:nvSpPr>
        <p:spPr>
          <a:xfrm>
            <a:off x="4616514" y="3447609"/>
            <a:ext cx="4570018" cy="1559208"/>
          </a:xfrm>
          <a:prstGeom prst="rect">
            <a:avLst/>
          </a:prstGeom>
        </p:spPr>
        <p:txBody>
          <a:bodyPr lIns="0">
            <a:noAutofit/>
          </a:bodyPr>
          <a:lstStyle>
            <a:lvl1pPr marL="0" indent="0" algn="l" defTabSz="914400" rtl="0" eaLnBrk="1" latinLnBrk="0" hangingPunct="1">
              <a:lnSpc>
                <a:spcPts val="3800"/>
              </a:lnSpc>
              <a:spcBef>
                <a:spcPts val="0"/>
              </a:spcBef>
              <a:buFontTx/>
              <a:buNone/>
              <a:defRPr sz="3600" kern="1200">
                <a:solidFill>
                  <a:schemeClr val="bg1"/>
                </a:solidFill>
                <a:effectLst>
                  <a:outerShdw blurRad="38100" dist="38100" dir="2700000" algn="tl">
                    <a:srgbClr val="000000">
                      <a:alpha val="43137"/>
                    </a:srgbClr>
                  </a:outerShdw>
                </a:effectLst>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3900"/>
              </a:lnSpc>
            </a:pPr>
            <a:r>
              <a:rPr lang="en-US" sz="3800" dirty="0">
                <a:solidFill>
                  <a:prstClr val="white"/>
                </a:solidFill>
              </a:rPr>
              <a:t>Pension Impacts </a:t>
            </a:r>
            <a:br>
              <a:rPr lang="en-US" sz="3800" dirty="0">
                <a:solidFill>
                  <a:prstClr val="white"/>
                </a:solidFill>
              </a:rPr>
            </a:br>
            <a:r>
              <a:rPr lang="en-US" sz="3800" dirty="0">
                <a:solidFill>
                  <a:prstClr val="white"/>
                </a:solidFill>
              </a:rPr>
              <a:t>of Commission Proposals</a:t>
            </a:r>
          </a:p>
          <a:p>
            <a:pPr>
              <a:lnSpc>
                <a:spcPts val="4100"/>
              </a:lnSpc>
            </a:pPr>
            <a:endParaRPr lang="en-US" sz="2800" dirty="0">
              <a:solidFill>
                <a:prstClr val="white"/>
              </a:solidFill>
              <a:cs typeface="Arial" panose="020B0604020202020204" pitchFamily="34" charset="0"/>
            </a:endParaRPr>
          </a:p>
          <a:p>
            <a:pPr>
              <a:lnSpc>
                <a:spcPts val="4100"/>
              </a:lnSpc>
            </a:pPr>
            <a:endParaRPr lang="en-US" b="1" dirty="0">
              <a:solidFill>
                <a:prstClr val="white"/>
              </a:solidFill>
            </a:endParaRPr>
          </a:p>
        </p:txBody>
      </p:sp>
    </p:spTree>
    <p:extLst>
      <p:ext uri="{BB962C8B-B14F-4D97-AF65-F5344CB8AC3E}">
        <p14:creationId xmlns:p14="http://schemas.microsoft.com/office/powerpoint/2010/main" val="3893827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Conferences Responsible</a:t>
            </a:r>
          </a:p>
        </p:txBody>
      </p:sp>
      <p:sp>
        <p:nvSpPr>
          <p:cNvPr id="3" name="Content Placeholder 2"/>
          <p:cNvSpPr>
            <a:spLocks noGrp="1"/>
          </p:cNvSpPr>
          <p:nvPr>
            <p:ph idx="1"/>
          </p:nvPr>
        </p:nvSpPr>
        <p:spPr>
          <a:xfrm>
            <a:off x="593098" y="1123951"/>
            <a:ext cx="3978903" cy="1066799"/>
          </a:xfrm>
        </p:spPr>
        <p:txBody>
          <a:bodyPr/>
          <a:lstStyle/>
          <a:p>
            <a:pPr marL="0" indent="0">
              <a:buNone/>
            </a:pPr>
            <a:r>
              <a:rPr lang="en-US" sz="1700" dirty="0"/>
              <a:t>Annual conferences are the “plan sponsors” of the Wespath pension plans, and are legally responsible for paying the benefits promised. </a:t>
            </a:r>
          </a:p>
        </p:txBody>
      </p:sp>
      <p:grpSp>
        <p:nvGrpSpPr>
          <p:cNvPr id="8" name="Group 7"/>
          <p:cNvGrpSpPr/>
          <p:nvPr/>
        </p:nvGrpSpPr>
        <p:grpSpPr>
          <a:xfrm>
            <a:off x="4695094" y="1200151"/>
            <a:ext cx="4074661" cy="2942811"/>
            <a:chOff x="4724400" y="1123950"/>
            <a:chExt cx="4114800" cy="2971800"/>
          </a:xfrm>
          <a:effectLst>
            <a:outerShdw blurRad="50800" dist="38100" dir="5400000" algn="t" rotWithShape="0">
              <a:prstClr val="black">
                <a:alpha val="40000"/>
              </a:prstClr>
            </a:outerShdw>
          </a:effectLst>
        </p:grpSpPr>
        <p:sp>
          <p:nvSpPr>
            <p:cNvPr id="7" name="Rectangle 6"/>
            <p:cNvSpPr/>
            <p:nvPr/>
          </p:nvSpPr>
          <p:spPr>
            <a:xfrm>
              <a:off x="4724400" y="1123950"/>
              <a:ext cx="4114800" cy="2971800"/>
            </a:xfrm>
            <a:prstGeom prst="rect">
              <a:avLst/>
            </a:prstGeom>
            <a:solidFill>
              <a:schemeClr val="bg1"/>
            </a:solidFill>
            <a:ln w="9525" cap="rnd"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sz="700" i="1" dirty="0">
                  <a:solidFill>
                    <a:prstClr val="black"/>
                  </a:solidFill>
                </a:rPr>
                <a:t>Image Source: umc.org—United Methodist Communications</a:t>
              </a:r>
            </a:p>
          </p:txBody>
        </p:sp>
        <p:pic>
          <p:nvPicPr>
            <p:cNvPr id="2050" name="Picture 2" descr="C:\Users\ccalabrese\Desktop\umhandbook-us_map-outlined-text-vector_1-536x3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7343" y="1276350"/>
              <a:ext cx="3487057" cy="2524213"/>
            </a:xfrm>
            <a:prstGeom prst="rect">
              <a:avLst/>
            </a:prstGeom>
            <a:noFill/>
            <a:ln w="19050" cap="rnd" cmpd="sng">
              <a:noFill/>
            </a:ln>
            <a:effectLst/>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2438400" y="2531563"/>
            <a:ext cx="2209800" cy="1354217"/>
          </a:xfrm>
          <a:prstGeom prst="rect">
            <a:avLst/>
          </a:prstGeom>
        </p:spPr>
        <p:txBody>
          <a:bodyPr wrap="square" lIns="0" tIns="0">
            <a:spAutoFit/>
          </a:bodyPr>
          <a:lstStyle/>
          <a:p>
            <a:r>
              <a:rPr lang="en-US" sz="1700" dirty="0">
                <a:solidFill>
                  <a:prstClr val="black"/>
                </a:solidFill>
              </a:rPr>
              <a:t>Local churches contribute to the pension plans through and as directed by the annual conferences.</a:t>
            </a:r>
          </a:p>
        </p:txBody>
      </p:sp>
      <p:pic>
        <p:nvPicPr>
          <p:cNvPr id="10" name="Picture 3" descr="V:\Images\STOCK IMAGES - DO NOT DELETE\umc churches\NewBethelUMC_umns11_234_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0520" t="4242"/>
          <a:stretch/>
        </p:blipFill>
        <p:spPr bwMode="auto">
          <a:xfrm>
            <a:off x="609661" y="2531563"/>
            <a:ext cx="1676339" cy="141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584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Tail of Pension Payments</a:t>
            </a:r>
          </a:p>
        </p:txBody>
      </p:sp>
      <p:graphicFrame>
        <p:nvGraphicFramePr>
          <p:cNvPr id="4" name="Chart 3"/>
          <p:cNvGraphicFramePr>
            <a:graphicFrameLocks/>
          </p:cNvGraphicFramePr>
          <p:nvPr>
            <p:extLst/>
          </p:nvPr>
        </p:nvGraphicFramePr>
        <p:xfrm>
          <a:off x="228600" y="1143000"/>
          <a:ext cx="8458200" cy="392515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23076" y="2953137"/>
            <a:ext cx="2363724" cy="415498"/>
          </a:xfrm>
          <a:prstGeom prst="wedgeRectCallout">
            <a:avLst>
              <a:gd name="adj1" fmla="val -28312"/>
              <a:gd name="adj2" fmla="val 98660"/>
            </a:avLst>
          </a:prstGeom>
          <a:solidFill>
            <a:srgbClr val="8D0034"/>
          </a:solidFill>
          <a:effectLst>
            <a:outerShdw blurRad="63500" sx="102000" sy="102000" algn="ctr" rotWithShape="0">
              <a:prstClr val="black">
                <a:alpha val="40000"/>
              </a:prstClr>
            </a:outerShdw>
          </a:effectLst>
        </p:spPr>
        <p:txBody>
          <a:bodyPr wrap="square" rtlCol="0" anchor="ctr" anchorCtr="0">
            <a:spAutoFit/>
          </a:bodyPr>
          <a:lstStyle/>
          <a:p>
            <a:r>
              <a:rPr lang="en-US" sz="1050" b="1" dirty="0">
                <a:solidFill>
                  <a:prstClr val="white"/>
                </a:solidFill>
              </a:rPr>
              <a:t>Annual conferences guarantee</a:t>
            </a:r>
            <a:br>
              <a:rPr lang="en-US" sz="1050" b="1" dirty="0">
                <a:solidFill>
                  <a:prstClr val="white"/>
                </a:solidFill>
              </a:rPr>
            </a:br>
            <a:r>
              <a:rPr lang="en-US" sz="1050" b="1" dirty="0">
                <a:solidFill>
                  <a:prstClr val="white"/>
                </a:solidFill>
              </a:rPr>
              <a:t>the long-term liability</a:t>
            </a:r>
          </a:p>
        </p:txBody>
      </p:sp>
      <p:sp>
        <p:nvSpPr>
          <p:cNvPr id="6" name="Rounded Rectangle 5"/>
          <p:cNvSpPr/>
          <p:nvPr/>
        </p:nvSpPr>
        <p:spPr>
          <a:xfrm>
            <a:off x="1676401" y="1123951"/>
            <a:ext cx="2404508" cy="352661"/>
          </a:xfrm>
          <a:prstGeom prst="roundRect">
            <a:avLst/>
          </a:prstGeom>
          <a:solidFill>
            <a:srgbClr val="8D003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lnSpc>
                <a:spcPts val="2200"/>
              </a:lnSpc>
              <a:spcAft>
                <a:spcPts val="100"/>
              </a:spcAft>
            </a:pPr>
            <a:r>
              <a:rPr lang="en-US" sz="1600" b="1" dirty="0">
                <a:solidFill>
                  <a:prstClr val="white"/>
                </a:solidFill>
                <a:effectLst>
                  <a:outerShdw blurRad="38100" dist="38100" dir="2700000" algn="tl">
                    <a:srgbClr val="000000">
                      <a:alpha val="43137"/>
                    </a:srgbClr>
                  </a:outerShdw>
                </a:effectLst>
              </a:rPr>
              <a:t>With No New Entrants</a:t>
            </a:r>
          </a:p>
        </p:txBody>
      </p:sp>
    </p:spTree>
    <p:extLst>
      <p:ext uri="{BB962C8B-B14F-4D97-AF65-F5344CB8AC3E}">
        <p14:creationId xmlns:p14="http://schemas.microsoft.com/office/powerpoint/2010/main" val="1714086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849382" y="897306"/>
            <a:ext cx="7907686" cy="4112016"/>
          </a:xfrm>
        </p:spPr>
        <p:txBody>
          <a:bodyPr>
            <a:noAutofit/>
          </a:bodyPr>
          <a:lstStyle/>
          <a:p>
            <a:pPr marL="642938" lvl="1" indent="-342900">
              <a:buNone/>
            </a:pPr>
            <a:r>
              <a:rPr lang="en-US" sz="3200" dirty="0">
                <a:latin typeface="Tahoma" panose="020B0604030504040204" pitchFamily="34" charset="0"/>
                <a:ea typeface="Tahoma" panose="020B0604030504040204" pitchFamily="34" charset="0"/>
                <a:cs typeface="Tahoma" panose="020B0604030504040204" pitchFamily="34" charset="0"/>
              </a:rPr>
              <a:t>	</a:t>
            </a:r>
          </a:p>
          <a:p>
            <a:pPr marL="300038" indent="-342900">
              <a:buNone/>
            </a:pPr>
            <a:r>
              <a:rPr lang="en-US" sz="3500" dirty="0">
                <a:latin typeface="Tahoma" panose="020B0604030504040204" pitchFamily="34" charset="0"/>
                <a:ea typeface="Tahoma" panose="020B0604030504040204" pitchFamily="34" charset="0"/>
                <a:cs typeface="Tahoma" panose="020B0604030504040204" pitchFamily="34" charset="0"/>
              </a:rPr>
              <a:t>Baltimore-Washington Annual Conference Presentation</a:t>
            </a:r>
          </a:p>
          <a:p>
            <a:pPr marL="0" indent="0">
              <a:buNone/>
            </a:pPr>
            <a:endParaRPr lang="en-US" sz="36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dirty="0" err="1">
                <a:latin typeface="Tahoma" panose="020B0604030504040204" pitchFamily="34" charset="0"/>
                <a:ea typeface="Tahoma" panose="020B0604030504040204" pitchFamily="34" charset="0"/>
                <a:cs typeface="Tahoma" panose="020B0604030504040204" pitchFamily="34" charset="0"/>
              </a:rPr>
              <a:t>Faultlines</a:t>
            </a:r>
            <a:r>
              <a:rPr lang="en-US" sz="3600" dirty="0">
                <a:latin typeface="Tahoma" panose="020B0604030504040204" pitchFamily="34" charset="0"/>
                <a:ea typeface="Tahoma" panose="020B0604030504040204" pitchFamily="34" charset="0"/>
                <a:cs typeface="Tahoma" panose="020B0604030504040204" pitchFamily="34" charset="0"/>
              </a:rPr>
              <a:t> Collection – Abingdon Press</a:t>
            </a:r>
          </a:p>
          <a:p>
            <a:pPr marL="0" indent="0">
              <a:buNone/>
            </a:pPr>
            <a:endParaRPr lang="en-US" sz="3600" dirty="0">
              <a:solidFill>
                <a:srgbClr val="000000"/>
              </a:solidFill>
              <a:latin typeface="Tahoma"/>
              <a:cs typeface="Tahoma"/>
            </a:endParaRP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ahoma"/>
              <a:ea typeface="+mj-ea"/>
              <a:cs typeface="Tahoma"/>
            </a:endParaRPr>
          </a:p>
        </p:txBody>
      </p:sp>
      <p:pic>
        <p:nvPicPr>
          <p:cNvPr id="8" name="Picture 7"/>
          <p:cNvPicPr>
            <a:picLocks noChangeAspect="1"/>
          </p:cNvPicPr>
          <p:nvPr/>
        </p:nvPicPr>
        <p:blipFill>
          <a:blip r:embed="rId3"/>
          <a:stretch>
            <a:fillRect/>
          </a:stretch>
        </p:blipFill>
        <p:spPr>
          <a:xfrm>
            <a:off x="394752" y="1512469"/>
            <a:ext cx="454630" cy="454630"/>
          </a:xfrm>
          <a:prstGeom prst="rect">
            <a:avLst/>
          </a:prstGeom>
        </p:spPr>
      </p:pic>
      <p:sp>
        <p:nvSpPr>
          <p:cNvPr id="2" name="TextBox 1">
            <a:extLst>
              <a:ext uri="{FF2B5EF4-FFF2-40B4-BE49-F238E27FC236}">
                <a16:creationId xmlns:a16="http://schemas.microsoft.com/office/drawing/2014/main" id="{B386B620-C7B2-6449-9BBD-26124CB3B5BC}"/>
              </a:ext>
            </a:extLst>
          </p:cNvPr>
          <p:cNvSpPr txBox="1"/>
          <p:nvPr/>
        </p:nvSpPr>
        <p:spPr>
          <a:xfrm>
            <a:off x="174806" y="13657"/>
            <a:ext cx="2834430" cy="707886"/>
          </a:xfrm>
          <a:prstGeom prst="rect">
            <a:avLst/>
          </a:prstGeom>
          <a:noFill/>
        </p:spPr>
        <p:txBody>
          <a:bodyPr wrap="non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Resources</a:t>
            </a:r>
          </a:p>
        </p:txBody>
      </p:sp>
      <p:pic>
        <p:nvPicPr>
          <p:cNvPr id="7" name="Picture 6">
            <a:extLst>
              <a:ext uri="{FF2B5EF4-FFF2-40B4-BE49-F238E27FC236}">
                <a16:creationId xmlns:a16="http://schemas.microsoft.com/office/drawing/2014/main" id="{89A32E2B-B377-F945-8E24-0A45566A5E4A}"/>
              </a:ext>
            </a:extLst>
          </p:cNvPr>
          <p:cNvPicPr>
            <a:picLocks noChangeAspect="1"/>
          </p:cNvPicPr>
          <p:nvPr/>
        </p:nvPicPr>
        <p:blipFill>
          <a:blip r:embed="rId3"/>
          <a:stretch>
            <a:fillRect/>
          </a:stretch>
        </p:blipFill>
        <p:spPr>
          <a:xfrm>
            <a:off x="394752" y="3134598"/>
            <a:ext cx="454630" cy="454630"/>
          </a:xfrm>
          <a:prstGeom prst="rect">
            <a:avLst/>
          </a:prstGeom>
        </p:spPr>
      </p:pic>
      <p:pic>
        <p:nvPicPr>
          <p:cNvPr id="9" name="Picture 8">
            <a:extLst>
              <a:ext uri="{FF2B5EF4-FFF2-40B4-BE49-F238E27FC236}">
                <a16:creationId xmlns:a16="http://schemas.microsoft.com/office/drawing/2014/main" id="{E47DD4FD-4384-E24D-834C-75C9FFD947F6}"/>
              </a:ext>
            </a:extLst>
          </p:cNvPr>
          <p:cNvPicPr>
            <a:picLocks noChangeAspect="1"/>
          </p:cNvPicPr>
          <p:nvPr/>
        </p:nvPicPr>
        <p:blipFill>
          <a:blip r:embed="rId3"/>
          <a:stretch>
            <a:fillRect/>
          </a:stretch>
        </p:blipFill>
        <p:spPr>
          <a:xfrm>
            <a:off x="394752" y="4204391"/>
            <a:ext cx="454630" cy="454630"/>
          </a:xfrm>
          <a:prstGeom prst="rect">
            <a:avLst/>
          </a:prstGeom>
        </p:spPr>
      </p:pic>
    </p:spTree>
    <p:extLst>
      <p:ext uri="{BB962C8B-B14F-4D97-AF65-F5344CB8AC3E}">
        <p14:creationId xmlns:p14="http://schemas.microsoft.com/office/powerpoint/2010/main" val="1828498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849382" y="897306"/>
            <a:ext cx="7907686" cy="4112016"/>
          </a:xfrm>
        </p:spPr>
        <p:txBody>
          <a:bodyPr>
            <a:noAutofit/>
          </a:bodyPr>
          <a:lstStyle/>
          <a:p>
            <a:pPr marL="642938" lvl="1" indent="-342900">
              <a:buNone/>
            </a:pPr>
            <a:r>
              <a:rPr lang="en-US" sz="3200" dirty="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en-US" sz="3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solidFill>
                <a:srgbClr val="000000"/>
              </a:solidFill>
              <a:latin typeface="Tahoma"/>
              <a:cs typeface="Tahoma"/>
            </a:endParaRP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ahoma"/>
              <a:ea typeface="+mj-ea"/>
              <a:cs typeface="Tahoma"/>
            </a:endParaRPr>
          </a:p>
        </p:txBody>
      </p:sp>
    </p:spTree>
    <p:extLst>
      <p:ext uri="{BB962C8B-B14F-4D97-AF65-F5344CB8AC3E}">
        <p14:creationId xmlns:p14="http://schemas.microsoft.com/office/powerpoint/2010/main" val="37832467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849382" y="897306"/>
            <a:ext cx="7907686" cy="4112016"/>
          </a:xfrm>
        </p:spPr>
        <p:txBody>
          <a:bodyPr>
            <a:noAutofit/>
          </a:bodyPr>
          <a:lstStyle/>
          <a:p>
            <a:pPr marL="642938" lvl="1" indent="-342900">
              <a:buNone/>
            </a:pPr>
            <a:r>
              <a:rPr lang="en-US" sz="3500" dirty="0">
                <a:latin typeface="Tahoma" panose="020B0604030504040204" pitchFamily="34" charset="0"/>
                <a:ea typeface="Tahoma" panose="020B0604030504040204" pitchFamily="34" charset="0"/>
                <a:cs typeface="Tahoma" panose="020B0604030504040204" pitchFamily="34" charset="0"/>
              </a:rPr>
              <a:t>Affirming Words	</a:t>
            </a:r>
          </a:p>
          <a:p>
            <a:pPr marL="642938" lvl="1" indent="-34290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300038" indent="-342900">
              <a:buNone/>
            </a:pPr>
            <a:r>
              <a:rPr lang="en-US" sz="3500" dirty="0">
                <a:latin typeface="Tahoma" panose="020B0604030504040204" pitchFamily="34" charset="0"/>
                <a:ea typeface="Tahoma" panose="020B0604030504040204" pitchFamily="34" charset="0"/>
                <a:cs typeface="Tahoma" panose="020B0604030504040204" pitchFamily="34" charset="0"/>
              </a:rPr>
              <a:t>	Receiving Gifts</a:t>
            </a:r>
          </a:p>
          <a:p>
            <a:pPr marL="642938" lvl="1" indent="-34290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300038" indent="-342900">
              <a:buNone/>
            </a:pPr>
            <a:r>
              <a:rPr lang="en-US" sz="3500" dirty="0">
                <a:latin typeface="Tahoma" panose="020B0604030504040204" pitchFamily="34" charset="0"/>
                <a:ea typeface="Tahoma" panose="020B0604030504040204" pitchFamily="34" charset="0"/>
                <a:cs typeface="Tahoma" panose="020B0604030504040204" pitchFamily="34" charset="0"/>
              </a:rPr>
              <a:t>	Quality Time</a:t>
            </a:r>
          </a:p>
          <a:p>
            <a:pPr marL="642938" lvl="1" indent="-342900">
              <a:buNone/>
            </a:pPr>
            <a:endParaRPr lang="en-US" dirty="0">
              <a:latin typeface="Tahoma" panose="020B0604030504040204" pitchFamily="34" charset="0"/>
              <a:ea typeface="Tahoma" panose="020B0604030504040204" pitchFamily="34" charset="0"/>
              <a:cs typeface="Tahoma" panose="020B0604030504040204" pitchFamily="34" charset="0"/>
            </a:endParaRPr>
          </a:p>
          <a:p>
            <a:pPr marL="642938" lvl="1" indent="-342900">
              <a:buNone/>
            </a:pPr>
            <a:r>
              <a:rPr lang="en-US" sz="3500" dirty="0">
                <a:latin typeface="Tahoma" panose="020B0604030504040204" pitchFamily="34" charset="0"/>
                <a:ea typeface="Tahoma" panose="020B0604030504040204" pitchFamily="34" charset="0"/>
                <a:cs typeface="Tahoma" panose="020B0604030504040204" pitchFamily="34" charset="0"/>
              </a:rPr>
              <a:t>Acts of Service</a:t>
            </a:r>
          </a:p>
          <a:p>
            <a:pPr marL="642938" lvl="1" indent="-34290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642938" lvl="1" indent="-342900">
              <a:buNone/>
            </a:pPr>
            <a:r>
              <a:rPr lang="en-US" sz="3500" dirty="0">
                <a:latin typeface="Tahoma" panose="020B0604030504040204" pitchFamily="34" charset="0"/>
                <a:ea typeface="Tahoma" panose="020B0604030504040204" pitchFamily="34" charset="0"/>
                <a:cs typeface="Tahoma" panose="020B0604030504040204" pitchFamily="34" charset="0"/>
              </a:rPr>
              <a:t>Physical Touch</a:t>
            </a:r>
          </a:p>
          <a:p>
            <a:pPr marL="0" indent="0">
              <a:buNone/>
            </a:pPr>
            <a:endParaRPr lang="en-US" sz="36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3600" dirty="0">
              <a:solidFill>
                <a:srgbClr val="000000"/>
              </a:solidFill>
              <a:latin typeface="Tahoma"/>
              <a:cs typeface="Tahoma"/>
            </a:endParaRP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ahoma"/>
              <a:ea typeface="+mj-ea"/>
              <a:cs typeface="Tahoma"/>
            </a:endParaRPr>
          </a:p>
        </p:txBody>
      </p:sp>
      <p:pic>
        <p:nvPicPr>
          <p:cNvPr id="8" name="Picture 7"/>
          <p:cNvPicPr>
            <a:picLocks noChangeAspect="1"/>
          </p:cNvPicPr>
          <p:nvPr/>
        </p:nvPicPr>
        <p:blipFill>
          <a:blip r:embed="rId3"/>
          <a:stretch>
            <a:fillRect/>
          </a:stretch>
        </p:blipFill>
        <p:spPr>
          <a:xfrm>
            <a:off x="394752" y="896305"/>
            <a:ext cx="454630" cy="454630"/>
          </a:xfrm>
          <a:prstGeom prst="rect">
            <a:avLst/>
          </a:prstGeom>
        </p:spPr>
      </p:pic>
      <p:sp>
        <p:nvSpPr>
          <p:cNvPr id="2" name="TextBox 1">
            <a:extLst>
              <a:ext uri="{FF2B5EF4-FFF2-40B4-BE49-F238E27FC236}">
                <a16:creationId xmlns:a16="http://schemas.microsoft.com/office/drawing/2014/main" id="{B386B620-C7B2-6449-9BBD-26124CB3B5BC}"/>
              </a:ext>
            </a:extLst>
          </p:cNvPr>
          <p:cNvSpPr txBox="1"/>
          <p:nvPr/>
        </p:nvSpPr>
        <p:spPr>
          <a:xfrm>
            <a:off x="174806" y="13657"/>
            <a:ext cx="4326826" cy="707886"/>
          </a:xfrm>
          <a:prstGeom prst="rect">
            <a:avLst/>
          </a:prstGeom>
          <a:noFill/>
        </p:spPr>
        <p:txBody>
          <a:bodyPr wrap="non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Love Languages</a:t>
            </a:r>
          </a:p>
        </p:txBody>
      </p:sp>
      <p:pic>
        <p:nvPicPr>
          <p:cNvPr id="7" name="Picture 6">
            <a:extLst>
              <a:ext uri="{FF2B5EF4-FFF2-40B4-BE49-F238E27FC236}">
                <a16:creationId xmlns:a16="http://schemas.microsoft.com/office/drawing/2014/main" id="{89A32E2B-B377-F945-8E24-0A45566A5E4A}"/>
              </a:ext>
            </a:extLst>
          </p:cNvPr>
          <p:cNvPicPr>
            <a:picLocks noChangeAspect="1"/>
          </p:cNvPicPr>
          <p:nvPr/>
        </p:nvPicPr>
        <p:blipFill>
          <a:blip r:embed="rId3"/>
          <a:stretch>
            <a:fillRect/>
          </a:stretch>
        </p:blipFill>
        <p:spPr>
          <a:xfrm>
            <a:off x="394752" y="2725999"/>
            <a:ext cx="454630" cy="454630"/>
          </a:xfrm>
          <a:prstGeom prst="rect">
            <a:avLst/>
          </a:prstGeom>
        </p:spPr>
      </p:pic>
      <p:pic>
        <p:nvPicPr>
          <p:cNvPr id="9" name="Picture 8">
            <a:extLst>
              <a:ext uri="{FF2B5EF4-FFF2-40B4-BE49-F238E27FC236}">
                <a16:creationId xmlns:a16="http://schemas.microsoft.com/office/drawing/2014/main" id="{E47DD4FD-4384-E24D-834C-75C9FFD947F6}"/>
              </a:ext>
            </a:extLst>
          </p:cNvPr>
          <p:cNvPicPr>
            <a:picLocks noChangeAspect="1"/>
          </p:cNvPicPr>
          <p:nvPr/>
        </p:nvPicPr>
        <p:blipFill>
          <a:blip r:embed="rId3"/>
          <a:stretch>
            <a:fillRect/>
          </a:stretch>
        </p:blipFill>
        <p:spPr>
          <a:xfrm>
            <a:off x="394752" y="3589111"/>
            <a:ext cx="454630" cy="454630"/>
          </a:xfrm>
          <a:prstGeom prst="rect">
            <a:avLst/>
          </a:prstGeom>
        </p:spPr>
      </p:pic>
      <p:pic>
        <p:nvPicPr>
          <p:cNvPr id="10" name="Picture 9">
            <a:extLst>
              <a:ext uri="{FF2B5EF4-FFF2-40B4-BE49-F238E27FC236}">
                <a16:creationId xmlns:a16="http://schemas.microsoft.com/office/drawing/2014/main" id="{65DDF802-BE85-9D49-91E2-9C3D4F3A3AF5}"/>
              </a:ext>
            </a:extLst>
          </p:cNvPr>
          <p:cNvPicPr>
            <a:picLocks noChangeAspect="1"/>
          </p:cNvPicPr>
          <p:nvPr/>
        </p:nvPicPr>
        <p:blipFill>
          <a:blip r:embed="rId3"/>
          <a:stretch>
            <a:fillRect/>
          </a:stretch>
        </p:blipFill>
        <p:spPr>
          <a:xfrm>
            <a:off x="394752" y="1831565"/>
            <a:ext cx="454630" cy="454630"/>
          </a:xfrm>
          <a:prstGeom prst="rect">
            <a:avLst/>
          </a:prstGeom>
        </p:spPr>
      </p:pic>
      <p:pic>
        <p:nvPicPr>
          <p:cNvPr id="12" name="Picture 11">
            <a:extLst>
              <a:ext uri="{FF2B5EF4-FFF2-40B4-BE49-F238E27FC236}">
                <a16:creationId xmlns:a16="http://schemas.microsoft.com/office/drawing/2014/main" id="{75EDE33B-0A83-F44E-90BC-034095465BAC}"/>
              </a:ext>
            </a:extLst>
          </p:cNvPr>
          <p:cNvPicPr>
            <a:picLocks noChangeAspect="1"/>
          </p:cNvPicPr>
          <p:nvPr/>
        </p:nvPicPr>
        <p:blipFill>
          <a:blip r:embed="rId3"/>
          <a:stretch>
            <a:fillRect/>
          </a:stretch>
        </p:blipFill>
        <p:spPr>
          <a:xfrm>
            <a:off x="394752" y="4452223"/>
            <a:ext cx="454630" cy="412196"/>
          </a:xfrm>
          <a:prstGeom prst="rect">
            <a:avLst/>
          </a:prstGeom>
        </p:spPr>
      </p:pic>
    </p:spTree>
    <p:extLst>
      <p:ext uri="{BB962C8B-B14F-4D97-AF65-F5344CB8AC3E}">
        <p14:creationId xmlns:p14="http://schemas.microsoft.com/office/powerpoint/2010/main" val="4120830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849382" y="897306"/>
            <a:ext cx="7907686" cy="4112016"/>
          </a:xfrm>
        </p:spPr>
        <p:txBody>
          <a:bodyPr>
            <a:noAutofit/>
          </a:bodyPr>
          <a:lstStyle/>
          <a:p>
            <a:pPr marL="300038" indent="-342900">
              <a:buNone/>
            </a:pPr>
            <a:r>
              <a:rPr lang="en-US" sz="3900" dirty="0">
                <a:latin typeface="Tahoma" panose="020B0604030504040204" pitchFamily="34" charset="0"/>
                <a:ea typeface="Tahoma" panose="020B0604030504040204" pitchFamily="34" charset="0"/>
                <a:cs typeface="Tahoma" panose="020B0604030504040204" pitchFamily="34" charset="0"/>
              </a:rPr>
              <a:t>Evangelism</a:t>
            </a:r>
            <a:r>
              <a:rPr lang="en-US" sz="3200" dirty="0">
                <a:latin typeface="Tahoma" panose="020B0604030504040204" pitchFamily="34" charset="0"/>
                <a:ea typeface="Tahoma" panose="020B0604030504040204" pitchFamily="34" charset="0"/>
                <a:cs typeface="Tahoma" panose="020B0604030504040204" pitchFamily="34" charset="0"/>
              </a:rPr>
              <a:t>	</a:t>
            </a: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05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3600" dirty="0">
                <a:solidFill>
                  <a:srgbClr val="000000"/>
                </a:solidFill>
                <a:latin typeface="Tahoma"/>
                <a:cs typeface="Tahoma"/>
              </a:rPr>
              <a:t>Worship and Discipleship</a:t>
            </a:r>
          </a:p>
          <a:p>
            <a:pPr marL="0" indent="0">
              <a:buNone/>
            </a:pPr>
            <a:endParaRPr lang="en-US" sz="1800" dirty="0">
              <a:solidFill>
                <a:srgbClr val="000000"/>
              </a:solidFill>
              <a:latin typeface="Tahoma"/>
              <a:cs typeface="Tahoma"/>
            </a:endParaRPr>
          </a:p>
          <a:p>
            <a:pPr marL="0" indent="0">
              <a:buNone/>
            </a:pPr>
            <a:r>
              <a:rPr lang="en-US" sz="3600" dirty="0">
                <a:solidFill>
                  <a:srgbClr val="000000"/>
                </a:solidFill>
                <a:latin typeface="Tahoma"/>
                <a:cs typeface="Tahoma"/>
              </a:rPr>
              <a:t>Compassion</a:t>
            </a:r>
          </a:p>
          <a:p>
            <a:pPr marL="0" indent="0">
              <a:buNone/>
            </a:pPr>
            <a:endParaRPr lang="en-US" sz="1200" dirty="0">
              <a:solidFill>
                <a:srgbClr val="000000"/>
              </a:solidFill>
              <a:latin typeface="Tahoma"/>
              <a:cs typeface="Tahoma"/>
            </a:endParaRPr>
          </a:p>
          <a:p>
            <a:pPr marL="0" indent="0">
              <a:buNone/>
            </a:pPr>
            <a:r>
              <a:rPr lang="en-US" sz="3600" dirty="0">
                <a:solidFill>
                  <a:srgbClr val="000000"/>
                </a:solidFill>
                <a:latin typeface="Tahoma"/>
                <a:cs typeface="Tahoma"/>
              </a:rPr>
              <a:t>Justice</a:t>
            </a:r>
          </a:p>
          <a:p>
            <a:pPr marL="0" indent="0">
              <a:buNone/>
            </a:pPr>
            <a:endParaRPr lang="en-US" sz="1200" dirty="0">
              <a:solidFill>
                <a:srgbClr val="000000"/>
              </a:solidFill>
              <a:latin typeface="Tahoma"/>
              <a:cs typeface="Tahoma"/>
            </a:endParaRPr>
          </a:p>
          <a:p>
            <a:pPr marL="0" indent="0">
              <a:buNone/>
            </a:pPr>
            <a:r>
              <a:rPr lang="en-US" sz="3600" dirty="0">
                <a:solidFill>
                  <a:srgbClr val="000000"/>
                </a:solidFill>
                <a:latin typeface="Tahoma"/>
                <a:cs typeface="Tahoma"/>
              </a:rPr>
              <a:t>Community</a:t>
            </a: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70000"/>
              </a:lnSpc>
              <a:spcBef>
                <a:spcPct val="0"/>
              </a:spcBef>
              <a:spcAft>
                <a:spcPts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Tahoma"/>
              <a:ea typeface="+mj-ea"/>
              <a:cs typeface="Tahoma"/>
            </a:endParaRPr>
          </a:p>
        </p:txBody>
      </p:sp>
      <p:pic>
        <p:nvPicPr>
          <p:cNvPr id="8" name="Picture 7"/>
          <p:cNvPicPr>
            <a:picLocks noChangeAspect="1"/>
          </p:cNvPicPr>
          <p:nvPr/>
        </p:nvPicPr>
        <p:blipFill>
          <a:blip r:embed="rId3"/>
          <a:stretch>
            <a:fillRect/>
          </a:stretch>
        </p:blipFill>
        <p:spPr>
          <a:xfrm>
            <a:off x="394752" y="952901"/>
            <a:ext cx="454630" cy="454630"/>
          </a:xfrm>
          <a:prstGeom prst="rect">
            <a:avLst/>
          </a:prstGeom>
        </p:spPr>
      </p:pic>
      <p:sp>
        <p:nvSpPr>
          <p:cNvPr id="2" name="TextBox 1">
            <a:extLst>
              <a:ext uri="{FF2B5EF4-FFF2-40B4-BE49-F238E27FC236}">
                <a16:creationId xmlns:a16="http://schemas.microsoft.com/office/drawing/2014/main" id="{B386B620-C7B2-6449-9BBD-26124CB3B5BC}"/>
              </a:ext>
            </a:extLst>
          </p:cNvPr>
          <p:cNvSpPr txBox="1"/>
          <p:nvPr/>
        </p:nvSpPr>
        <p:spPr>
          <a:xfrm>
            <a:off x="174806" y="13657"/>
            <a:ext cx="5657318" cy="707886"/>
          </a:xfrm>
          <a:prstGeom prst="rect">
            <a:avLst/>
          </a:prstGeom>
          <a:noFill/>
        </p:spPr>
        <p:txBody>
          <a:bodyPr wrap="none" rtlCol="0">
            <a:spAutoFit/>
          </a:bodyPr>
          <a:lstStyle/>
          <a:p>
            <a:r>
              <a:rPr lang="en-US" sz="4000" b="1" dirty="0">
                <a:latin typeface="Tahoma" panose="020B0604030504040204" pitchFamily="34" charset="0"/>
                <a:ea typeface="Tahoma" panose="020B0604030504040204" pitchFamily="34" charset="0"/>
                <a:cs typeface="Tahoma" panose="020B0604030504040204" pitchFamily="34" charset="0"/>
              </a:rPr>
              <a:t>UMC Love Languages</a:t>
            </a:r>
          </a:p>
        </p:txBody>
      </p:sp>
      <p:pic>
        <p:nvPicPr>
          <p:cNvPr id="7" name="Picture 6">
            <a:extLst>
              <a:ext uri="{FF2B5EF4-FFF2-40B4-BE49-F238E27FC236}">
                <a16:creationId xmlns:a16="http://schemas.microsoft.com/office/drawing/2014/main" id="{89A32E2B-B377-F945-8E24-0A45566A5E4A}"/>
              </a:ext>
            </a:extLst>
          </p:cNvPr>
          <p:cNvPicPr>
            <a:picLocks noChangeAspect="1"/>
          </p:cNvPicPr>
          <p:nvPr/>
        </p:nvPicPr>
        <p:blipFill>
          <a:blip r:embed="rId3"/>
          <a:stretch>
            <a:fillRect/>
          </a:stretch>
        </p:blipFill>
        <p:spPr>
          <a:xfrm>
            <a:off x="394752" y="2737351"/>
            <a:ext cx="454630" cy="454630"/>
          </a:xfrm>
          <a:prstGeom prst="rect">
            <a:avLst/>
          </a:prstGeom>
        </p:spPr>
      </p:pic>
      <p:pic>
        <p:nvPicPr>
          <p:cNvPr id="9" name="Picture 8">
            <a:extLst>
              <a:ext uri="{FF2B5EF4-FFF2-40B4-BE49-F238E27FC236}">
                <a16:creationId xmlns:a16="http://schemas.microsoft.com/office/drawing/2014/main" id="{E47DD4FD-4384-E24D-834C-75C9FFD947F6}"/>
              </a:ext>
            </a:extLst>
          </p:cNvPr>
          <p:cNvPicPr>
            <a:picLocks noChangeAspect="1"/>
          </p:cNvPicPr>
          <p:nvPr/>
        </p:nvPicPr>
        <p:blipFill>
          <a:blip r:embed="rId3"/>
          <a:stretch>
            <a:fillRect/>
          </a:stretch>
        </p:blipFill>
        <p:spPr>
          <a:xfrm>
            <a:off x="394752" y="3645433"/>
            <a:ext cx="454630" cy="454630"/>
          </a:xfrm>
          <a:prstGeom prst="rect">
            <a:avLst/>
          </a:prstGeom>
        </p:spPr>
      </p:pic>
      <p:pic>
        <p:nvPicPr>
          <p:cNvPr id="10" name="Picture 9">
            <a:extLst>
              <a:ext uri="{FF2B5EF4-FFF2-40B4-BE49-F238E27FC236}">
                <a16:creationId xmlns:a16="http://schemas.microsoft.com/office/drawing/2014/main" id="{65DDF802-BE85-9D49-91E2-9C3D4F3A3AF5}"/>
              </a:ext>
            </a:extLst>
          </p:cNvPr>
          <p:cNvPicPr>
            <a:picLocks noChangeAspect="1"/>
          </p:cNvPicPr>
          <p:nvPr/>
        </p:nvPicPr>
        <p:blipFill>
          <a:blip r:embed="rId3"/>
          <a:stretch>
            <a:fillRect/>
          </a:stretch>
        </p:blipFill>
        <p:spPr>
          <a:xfrm>
            <a:off x="394752" y="1829269"/>
            <a:ext cx="454630" cy="454630"/>
          </a:xfrm>
          <a:prstGeom prst="rect">
            <a:avLst/>
          </a:prstGeom>
        </p:spPr>
      </p:pic>
      <p:pic>
        <p:nvPicPr>
          <p:cNvPr id="12" name="Picture 11">
            <a:extLst>
              <a:ext uri="{FF2B5EF4-FFF2-40B4-BE49-F238E27FC236}">
                <a16:creationId xmlns:a16="http://schemas.microsoft.com/office/drawing/2014/main" id="{75EDE33B-0A83-F44E-90BC-034095465BAC}"/>
              </a:ext>
            </a:extLst>
          </p:cNvPr>
          <p:cNvPicPr>
            <a:picLocks noChangeAspect="1"/>
          </p:cNvPicPr>
          <p:nvPr/>
        </p:nvPicPr>
        <p:blipFill>
          <a:blip r:embed="rId3"/>
          <a:stretch>
            <a:fillRect/>
          </a:stretch>
        </p:blipFill>
        <p:spPr>
          <a:xfrm>
            <a:off x="394752" y="4508545"/>
            <a:ext cx="454630" cy="454630"/>
          </a:xfrm>
          <a:prstGeom prst="rect">
            <a:avLst/>
          </a:prstGeom>
        </p:spPr>
      </p:pic>
    </p:spTree>
    <p:extLst>
      <p:ext uri="{BB962C8B-B14F-4D97-AF65-F5344CB8AC3E}">
        <p14:creationId xmlns:p14="http://schemas.microsoft.com/office/powerpoint/2010/main" val="222631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50" y="978640"/>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2" name="Rectangle 1">
            <a:extLst>
              <a:ext uri="{FF2B5EF4-FFF2-40B4-BE49-F238E27FC236}">
                <a16:creationId xmlns:a16="http://schemas.microsoft.com/office/drawing/2014/main" id="{46AA3223-42BA-794D-BDC0-E14D095FF5D6}"/>
              </a:ext>
            </a:extLst>
          </p:cNvPr>
          <p:cNvSpPr/>
          <p:nvPr/>
        </p:nvSpPr>
        <p:spPr>
          <a:xfrm>
            <a:off x="886518" y="1405416"/>
            <a:ext cx="7972771" cy="3554819"/>
          </a:xfrm>
          <a:prstGeom prst="rect">
            <a:avLst/>
          </a:prstGeom>
        </p:spPr>
        <p:txBody>
          <a:bodyPr wrap="square">
            <a:spAutoFit/>
          </a:bodyPr>
          <a:lstStyle/>
          <a:p>
            <a:r>
              <a:rPr lang="en-US" sz="3000" dirty="0">
                <a:latin typeface="Tahoma" panose="020B0604030504040204" pitchFamily="34" charset="0"/>
                <a:ea typeface="Tahoma" panose="020B0604030504040204" pitchFamily="34" charset="0"/>
                <a:cs typeface="Tahoma" panose="020B0604030504040204" pitchFamily="34" charset="0"/>
              </a:rPr>
              <a:t>Disagreement about Par. 161.G: Marriage, Ordination, and ministry with LGBTQ persons.</a:t>
            </a:r>
          </a:p>
          <a:p>
            <a:pPr lvl="0"/>
            <a:endParaRPr lang="en-US" sz="3200" dirty="0">
              <a:latin typeface="Tahoma" panose="020B0604030504040204" pitchFamily="34" charset="0"/>
              <a:ea typeface="Tahoma" panose="020B0604030504040204" pitchFamily="34" charset="0"/>
              <a:cs typeface="Tahoma" panose="020B0604030504040204" pitchFamily="34" charset="0"/>
            </a:endParaRPr>
          </a:p>
          <a:p>
            <a:pPr lvl="0"/>
            <a:r>
              <a:rPr lang="en-US" sz="3200" dirty="0">
                <a:latin typeface="Tahoma" panose="020B0604030504040204" pitchFamily="34" charset="0"/>
                <a:ea typeface="Tahoma" panose="020B0604030504040204" pitchFamily="34" charset="0"/>
                <a:cs typeface="Tahoma" panose="020B0604030504040204" pitchFamily="34" charset="0"/>
              </a:rPr>
              <a:t>People leaving our churches or threatening to leave</a:t>
            </a:r>
          </a:p>
          <a:p>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en-US" sz="3300" dirty="0">
                <a:solidFill>
                  <a:srgbClr val="000000"/>
                </a:solidFill>
                <a:latin typeface="Tahoma" panose="020B0604030504040204" pitchFamily="34" charset="0"/>
                <a:ea typeface="Tahoma" panose="020B0604030504040204" pitchFamily="34" charset="0"/>
                <a:cs typeface="Tahoma" panose="020B0604030504040204" pitchFamily="34" charset="0"/>
              </a:rPr>
              <a:t>The need to focus on mission and vitality</a:t>
            </a:r>
          </a:p>
        </p:txBody>
      </p:sp>
      <p:sp>
        <p:nvSpPr>
          <p:cNvPr id="7" name="Title 1">
            <a:extLst>
              <a:ext uri="{FF2B5EF4-FFF2-40B4-BE49-F238E27FC236}">
                <a16:creationId xmlns:a16="http://schemas.microsoft.com/office/drawing/2014/main" id="{F8BFB42F-E6C7-EC43-A546-370CEA687E71}"/>
              </a:ext>
            </a:extLst>
          </p:cNvPr>
          <p:cNvSpPr txBox="1">
            <a:spLocks/>
          </p:cNvSpPr>
          <p:nvPr/>
        </p:nvSpPr>
        <p:spPr>
          <a:xfrm>
            <a:off x="257234"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SOME ISSUES </a:t>
            </a:r>
          </a:p>
          <a:p>
            <a:pPr>
              <a:lnSpc>
                <a:spcPct val="70000"/>
              </a:lnSpc>
            </a:pPr>
            <a:r>
              <a:rPr lang="en-US" sz="4000" b="1" dirty="0">
                <a:solidFill>
                  <a:srgbClr val="000000"/>
                </a:solidFill>
                <a:latin typeface="Tahoma"/>
                <a:cs typeface="Tahoma"/>
              </a:rPr>
              <a:t>	BEFORE US</a:t>
            </a:r>
          </a:p>
        </p:txBody>
      </p:sp>
      <p:pic>
        <p:nvPicPr>
          <p:cNvPr id="8" name="Picture 7"/>
          <p:cNvPicPr>
            <a:picLocks noChangeAspect="1"/>
          </p:cNvPicPr>
          <p:nvPr/>
        </p:nvPicPr>
        <p:blipFill>
          <a:blip r:embed="rId2"/>
          <a:stretch>
            <a:fillRect/>
          </a:stretch>
        </p:blipFill>
        <p:spPr>
          <a:xfrm>
            <a:off x="357818" y="1487796"/>
            <a:ext cx="454630" cy="489670"/>
          </a:xfrm>
          <a:prstGeom prst="rect">
            <a:avLst/>
          </a:prstGeom>
        </p:spPr>
      </p:pic>
      <p:pic>
        <p:nvPicPr>
          <p:cNvPr id="10" name="Picture 9">
            <a:extLst>
              <a:ext uri="{FF2B5EF4-FFF2-40B4-BE49-F238E27FC236}">
                <a16:creationId xmlns:a16="http://schemas.microsoft.com/office/drawing/2014/main" id="{8A806D61-29F0-224F-9FF3-3D2CAD4D72A5}"/>
              </a:ext>
            </a:extLst>
          </p:cNvPr>
          <p:cNvPicPr>
            <a:picLocks noChangeAspect="1"/>
          </p:cNvPicPr>
          <p:nvPr/>
        </p:nvPicPr>
        <p:blipFill>
          <a:blip r:embed="rId2"/>
          <a:stretch>
            <a:fillRect/>
          </a:stretch>
        </p:blipFill>
        <p:spPr>
          <a:xfrm>
            <a:off x="346329" y="2917263"/>
            <a:ext cx="454630" cy="48967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92741"/>
            <a:ext cx="3550444" cy="958620"/>
          </a:xfrm>
          <a:prstGeom prst="rect">
            <a:avLst/>
          </a:prstGeom>
        </p:spPr>
      </p:pic>
      <p:pic>
        <p:nvPicPr>
          <p:cNvPr id="15" name="Picture 14">
            <a:extLst>
              <a:ext uri="{FF2B5EF4-FFF2-40B4-BE49-F238E27FC236}">
                <a16:creationId xmlns:a16="http://schemas.microsoft.com/office/drawing/2014/main" id="{8A806D61-29F0-224F-9FF3-3D2CAD4D72A5}"/>
              </a:ext>
            </a:extLst>
          </p:cNvPr>
          <p:cNvPicPr>
            <a:picLocks noChangeAspect="1"/>
          </p:cNvPicPr>
          <p:nvPr/>
        </p:nvPicPr>
        <p:blipFill>
          <a:blip r:embed="rId2"/>
          <a:stretch>
            <a:fillRect/>
          </a:stretch>
        </p:blipFill>
        <p:spPr>
          <a:xfrm>
            <a:off x="394853" y="4346730"/>
            <a:ext cx="454630" cy="489670"/>
          </a:xfrm>
          <a:prstGeom prst="rect">
            <a:avLst/>
          </a:prstGeom>
        </p:spPr>
      </p:pic>
    </p:spTree>
    <p:extLst>
      <p:ext uri="{BB962C8B-B14F-4D97-AF65-F5344CB8AC3E}">
        <p14:creationId xmlns:p14="http://schemas.microsoft.com/office/powerpoint/2010/main" val="97787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F1DD8-8154-5F4F-982A-E2DAB14EF11B}"/>
              </a:ext>
            </a:extLst>
          </p:cNvPr>
          <p:cNvSpPr>
            <a:spLocks noGrp="1"/>
          </p:cNvSpPr>
          <p:nvPr>
            <p:ph idx="1"/>
          </p:nvPr>
        </p:nvSpPr>
        <p:spPr>
          <a:xfrm>
            <a:off x="855842" y="952851"/>
            <a:ext cx="7451921" cy="4699417"/>
          </a:xfrm>
        </p:spPr>
        <p:txBody>
          <a:bodyPr>
            <a:noAutofit/>
          </a:bodyPr>
          <a:lstStyle/>
          <a:p>
            <a:pPr marL="0" indent="0">
              <a:buNone/>
            </a:pPr>
            <a:r>
              <a:rPr lang="en-US" sz="2900" i="1" dirty="0">
                <a:latin typeface="Tahoma"/>
                <a:cs typeface="Tahoma"/>
              </a:rPr>
              <a:t>The Council of Bishops (COB) has voted by an overwhelming majority to share the work done by the Commission on a Way Forward on the three plans and to recommend the One Church Plan.  </a:t>
            </a:r>
          </a:p>
          <a:p>
            <a:pPr marL="0" indent="0">
              <a:buNone/>
            </a:pPr>
            <a:endParaRPr lang="en-US" sz="2900" dirty="0">
              <a:latin typeface="Tahoma"/>
              <a:cs typeface="Tahoma"/>
            </a:endParaRPr>
          </a:p>
          <a:p>
            <a:pPr marL="0" indent="0">
              <a:buNone/>
            </a:pPr>
            <a:r>
              <a:rPr lang="en-US" sz="2900" i="1" dirty="0">
                <a:latin typeface="Tahoma"/>
                <a:cs typeface="Tahoma"/>
              </a:rPr>
              <a:t>The One Church Plan will be placed before the General Conference for legislative action.</a:t>
            </a:r>
            <a:endParaRPr lang="en-US" sz="2900" dirty="0">
              <a:latin typeface="Tahoma"/>
              <a:cs typeface="Tahoma"/>
            </a:endParaRPr>
          </a:p>
          <a:p>
            <a:pPr marL="0" indent="0">
              <a:buNone/>
            </a:pPr>
            <a:r>
              <a:rPr lang="en-US" sz="2900" i="1" dirty="0">
                <a:latin typeface="Tahoma"/>
                <a:cs typeface="Tahoma"/>
              </a:rPr>
              <a:t> </a:t>
            </a:r>
            <a:endParaRPr lang="en-US" sz="2900" dirty="0">
              <a:latin typeface="Tahoma"/>
              <a:cs typeface="Tahoma"/>
            </a:endParaRPr>
          </a:p>
        </p:txBody>
      </p:sp>
    </p:spTree>
    <p:extLst>
      <p:ext uri="{BB962C8B-B14F-4D97-AF65-F5344CB8AC3E}">
        <p14:creationId xmlns:p14="http://schemas.microsoft.com/office/powerpoint/2010/main" val="1365812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F1DD8-8154-5F4F-982A-E2DAB14EF11B}"/>
              </a:ext>
            </a:extLst>
          </p:cNvPr>
          <p:cNvSpPr>
            <a:spLocks noGrp="1"/>
          </p:cNvSpPr>
          <p:nvPr>
            <p:ph idx="1"/>
          </p:nvPr>
        </p:nvSpPr>
        <p:spPr>
          <a:xfrm>
            <a:off x="912467" y="952849"/>
            <a:ext cx="7411475" cy="4699417"/>
          </a:xfrm>
        </p:spPr>
        <p:txBody>
          <a:bodyPr>
            <a:normAutofit/>
          </a:bodyPr>
          <a:lstStyle/>
          <a:p>
            <a:pPr marL="0" indent="0">
              <a:buNone/>
            </a:pPr>
            <a:r>
              <a:rPr lang="en-US" sz="2900" i="1" dirty="0">
                <a:latin typeface="Tahoma"/>
                <a:cs typeface="Tahoma"/>
              </a:rPr>
              <a:t>To honor the work of the commission, and in service to the delegates to the 2019 Special Session of the General Conference, the COB will also provide supplemental materials that include a historical narrative with disciplinary implications related to the connectional conference plan and the traditionalist plan.  </a:t>
            </a:r>
            <a:endParaRPr lang="en-US" sz="2900" dirty="0">
              <a:latin typeface="Tahoma"/>
              <a:cs typeface="Tahoma"/>
            </a:endParaRPr>
          </a:p>
        </p:txBody>
      </p:sp>
    </p:spTree>
    <p:extLst>
      <p:ext uri="{BB962C8B-B14F-4D97-AF65-F5344CB8AC3E}">
        <p14:creationId xmlns:p14="http://schemas.microsoft.com/office/powerpoint/2010/main" val="6521312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F1DD8-8154-5F4F-982A-E2DAB14EF11B}"/>
              </a:ext>
            </a:extLst>
          </p:cNvPr>
          <p:cNvSpPr>
            <a:spLocks noGrp="1"/>
          </p:cNvSpPr>
          <p:nvPr>
            <p:ph idx="1"/>
          </p:nvPr>
        </p:nvSpPr>
        <p:spPr>
          <a:xfrm>
            <a:off x="896289" y="1528793"/>
            <a:ext cx="7233509" cy="3071923"/>
          </a:xfrm>
        </p:spPr>
        <p:txBody>
          <a:bodyPr>
            <a:normAutofit/>
          </a:bodyPr>
          <a:lstStyle/>
          <a:p>
            <a:pPr marL="0" indent="0">
              <a:buNone/>
            </a:pPr>
            <a:r>
              <a:rPr lang="en-US" sz="2900" i="1" dirty="0">
                <a:latin typeface="Tahoma"/>
                <a:cs typeface="Tahoma"/>
              </a:rPr>
              <a:t>The recommendation adopted by the COB reflects the wide diversity of theological perspectives and the global nature of The United Methodist Church as the best way forward for our future as a denomination.</a:t>
            </a:r>
            <a:endParaRPr lang="en-US" sz="2900" dirty="0">
              <a:latin typeface="Tahoma"/>
              <a:cs typeface="Tahoma"/>
            </a:endParaRPr>
          </a:p>
          <a:p>
            <a:pPr marL="0" indent="0">
              <a:buNone/>
            </a:pPr>
            <a:endParaRPr lang="en-US" sz="2900" dirty="0">
              <a:latin typeface="Tahoma"/>
              <a:cs typeface="Tahoma"/>
            </a:endParaRPr>
          </a:p>
        </p:txBody>
      </p:sp>
    </p:spTree>
    <p:extLst>
      <p:ext uri="{BB962C8B-B14F-4D97-AF65-F5344CB8AC3E}">
        <p14:creationId xmlns:p14="http://schemas.microsoft.com/office/powerpoint/2010/main" val="1089102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descr="umc_prays_logo_final-690x3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1443" y="1253478"/>
            <a:ext cx="5338971" cy="2940303"/>
          </a:xfrm>
          <a:prstGeom prst="rect">
            <a:avLst/>
          </a:prstGeom>
        </p:spPr>
      </p:pic>
    </p:spTree>
    <p:extLst>
      <p:ext uri="{BB962C8B-B14F-4D97-AF65-F5344CB8AC3E}">
        <p14:creationId xmlns:p14="http://schemas.microsoft.com/office/powerpoint/2010/main" val="4163716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8BFB42F-E6C7-EC43-A546-370CEA687E71}"/>
              </a:ext>
            </a:extLst>
          </p:cNvPr>
          <p:cNvSpPr txBox="1">
            <a:spLocks/>
          </p:cNvSpPr>
          <p:nvPr/>
        </p:nvSpPr>
        <p:spPr>
          <a:xfrm>
            <a:off x="1349295" y="2373527"/>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70000"/>
              </a:lnSpc>
            </a:pPr>
            <a:r>
              <a:rPr lang="en-US" sz="4000" b="1" dirty="0">
                <a:solidFill>
                  <a:schemeClr val="bg1"/>
                </a:solidFill>
                <a:latin typeface="Tahoma"/>
                <a:cs typeface="Tahoma"/>
              </a:rPr>
              <a:t>THANK YOU</a:t>
            </a:r>
          </a:p>
        </p:txBody>
      </p:sp>
    </p:spTree>
    <p:extLst>
      <p:ext uri="{BB962C8B-B14F-4D97-AF65-F5344CB8AC3E}">
        <p14:creationId xmlns:p14="http://schemas.microsoft.com/office/powerpoint/2010/main" val="2266998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2" name="Rectangle 1">
            <a:extLst>
              <a:ext uri="{FF2B5EF4-FFF2-40B4-BE49-F238E27FC236}">
                <a16:creationId xmlns:a16="http://schemas.microsoft.com/office/drawing/2014/main" id="{46AA3223-42BA-794D-BDC0-E14D095FF5D6}"/>
              </a:ext>
            </a:extLst>
          </p:cNvPr>
          <p:cNvSpPr/>
          <p:nvPr/>
        </p:nvSpPr>
        <p:spPr>
          <a:xfrm>
            <a:off x="886518" y="1405415"/>
            <a:ext cx="8344956" cy="3970318"/>
          </a:xfrm>
          <a:prstGeom prst="rect">
            <a:avLst/>
          </a:prstGeom>
        </p:spPr>
        <p:txBody>
          <a:bodyPr wrap="square">
            <a:spAutoFit/>
          </a:bodyPr>
          <a:lstStyle/>
          <a:p>
            <a:r>
              <a:rPr lang="en-US" sz="3600" dirty="0">
                <a:latin typeface="Tahoma" panose="020B0604030504040204" pitchFamily="34" charset="0"/>
                <a:ea typeface="Tahoma" panose="020B0604030504040204" pitchFamily="34" charset="0"/>
                <a:cs typeface="Tahoma" panose="020B0604030504040204" pitchFamily="34" charset="0"/>
              </a:rPr>
              <a:t>Disagreement about P 161.G</a:t>
            </a:r>
          </a:p>
          <a:p>
            <a:endParaRPr lang="en-US" sz="3600" dirty="0">
              <a:latin typeface="Tahoma" panose="020B0604030504040204" pitchFamily="34" charset="0"/>
              <a:ea typeface="Tahoma" panose="020B0604030504040204" pitchFamily="34" charset="0"/>
              <a:cs typeface="Tahoma" panose="020B0604030504040204" pitchFamily="34" charset="0"/>
            </a:endParaRPr>
          </a:p>
          <a:p>
            <a:pPr lvl="0"/>
            <a:r>
              <a:rPr lang="en-US" sz="3600" dirty="0">
                <a:latin typeface="Tahoma" panose="020B0604030504040204" pitchFamily="34" charset="0"/>
                <a:ea typeface="Tahoma" panose="020B0604030504040204" pitchFamily="34" charset="0"/>
                <a:cs typeface="Tahoma" panose="020B0604030504040204" pitchFamily="34" charset="0"/>
              </a:rPr>
              <a:t>Same Sex Marriage</a:t>
            </a:r>
          </a:p>
          <a:p>
            <a:pPr lvl="0"/>
            <a:endParaRPr lang="en-US" sz="3600" dirty="0">
              <a:latin typeface="Tahoma" panose="020B0604030504040204" pitchFamily="34" charset="0"/>
              <a:ea typeface="Tahoma" panose="020B0604030504040204" pitchFamily="34" charset="0"/>
              <a:cs typeface="Tahoma" panose="020B0604030504040204" pitchFamily="34" charset="0"/>
            </a:endParaRPr>
          </a:p>
          <a:p>
            <a:pPr lvl="0"/>
            <a:r>
              <a:rPr lang="en-US" sz="3600" dirty="0">
                <a:latin typeface="Tahoma" panose="020B0604030504040204" pitchFamily="34" charset="0"/>
                <a:ea typeface="Tahoma" panose="020B0604030504040204" pitchFamily="34" charset="0"/>
                <a:cs typeface="Tahoma" panose="020B0604030504040204" pitchFamily="34" charset="0"/>
              </a:rPr>
              <a:t>Ordination of self-avowed practicing homosexual persons</a:t>
            </a:r>
          </a:p>
          <a:p>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SOME ISSUES </a:t>
            </a:r>
          </a:p>
          <a:p>
            <a:pPr>
              <a:lnSpc>
                <a:spcPct val="70000"/>
              </a:lnSpc>
            </a:pPr>
            <a:r>
              <a:rPr lang="en-US" sz="4000" b="1" dirty="0">
                <a:solidFill>
                  <a:srgbClr val="000000"/>
                </a:solidFill>
                <a:latin typeface="Tahoma"/>
                <a:cs typeface="Tahoma"/>
              </a:rPr>
              <a:t>	BEFORE US</a:t>
            </a:r>
          </a:p>
        </p:txBody>
      </p:sp>
      <p:pic>
        <p:nvPicPr>
          <p:cNvPr id="8" name="Picture 7"/>
          <p:cNvPicPr>
            <a:picLocks noChangeAspect="1"/>
          </p:cNvPicPr>
          <p:nvPr/>
        </p:nvPicPr>
        <p:blipFill>
          <a:blip r:embed="rId3"/>
          <a:stretch>
            <a:fillRect/>
          </a:stretch>
        </p:blipFill>
        <p:spPr>
          <a:xfrm>
            <a:off x="357817" y="1487796"/>
            <a:ext cx="454630" cy="489670"/>
          </a:xfrm>
          <a:prstGeom prst="rect">
            <a:avLst/>
          </a:prstGeom>
        </p:spPr>
      </p:pic>
      <p:pic>
        <p:nvPicPr>
          <p:cNvPr id="9" name="Picture 8">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2591109"/>
            <a:ext cx="454630" cy="489670"/>
          </a:xfrm>
          <a:prstGeom prst="rect">
            <a:avLst/>
          </a:prstGeom>
        </p:spPr>
      </p:pic>
      <p:pic>
        <p:nvPicPr>
          <p:cNvPr id="10" name="Picture 9">
            <a:extLst>
              <a:ext uri="{FF2B5EF4-FFF2-40B4-BE49-F238E27FC236}">
                <a16:creationId xmlns:a16="http://schemas.microsoft.com/office/drawing/2014/main" id="{8A806D61-29F0-224F-9FF3-3D2CAD4D72A5}"/>
              </a:ext>
            </a:extLst>
          </p:cNvPr>
          <p:cNvPicPr>
            <a:picLocks noChangeAspect="1"/>
          </p:cNvPicPr>
          <p:nvPr/>
        </p:nvPicPr>
        <p:blipFill>
          <a:blip r:embed="rId3"/>
          <a:stretch>
            <a:fillRect/>
          </a:stretch>
        </p:blipFill>
        <p:spPr>
          <a:xfrm>
            <a:off x="357817" y="3679639"/>
            <a:ext cx="454630" cy="489670"/>
          </a:xfrm>
          <a:prstGeom prst="rect">
            <a:avLst/>
          </a:prstGeom>
        </p:spPr>
      </p:pic>
    </p:spTree>
    <p:extLst>
      <p:ext uri="{BB962C8B-B14F-4D97-AF65-F5344CB8AC3E}">
        <p14:creationId xmlns:p14="http://schemas.microsoft.com/office/powerpoint/2010/main" val="403835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2" name="Rectangle 1">
            <a:extLst>
              <a:ext uri="{FF2B5EF4-FFF2-40B4-BE49-F238E27FC236}">
                <a16:creationId xmlns:a16="http://schemas.microsoft.com/office/drawing/2014/main" id="{46AA3223-42BA-794D-BDC0-E14D095FF5D6}"/>
              </a:ext>
            </a:extLst>
          </p:cNvPr>
          <p:cNvSpPr/>
          <p:nvPr/>
        </p:nvSpPr>
        <p:spPr>
          <a:xfrm>
            <a:off x="278297" y="978639"/>
            <a:ext cx="8344956" cy="1200329"/>
          </a:xfrm>
          <a:prstGeom prst="rect">
            <a:avLst/>
          </a:prstGeom>
        </p:spPr>
        <p:txBody>
          <a:bodyPr wrap="square">
            <a:spAutoFit/>
          </a:bodyPr>
          <a:lstStyle/>
          <a:p>
            <a:pPr marL="571500" marR="0" lvl="0" indent="-5715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571500" marR="0" lvl="0" indent="-5715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235A0A3B-958E-B647-863C-33D2B019883D}"/>
              </a:ext>
            </a:extLst>
          </p:cNvPr>
          <p:cNvSpPr/>
          <p:nvPr/>
        </p:nvSpPr>
        <p:spPr>
          <a:xfrm>
            <a:off x="878959" y="1412196"/>
            <a:ext cx="7602651" cy="3539430"/>
          </a:xfrm>
          <a:prstGeom prst="rect">
            <a:avLst/>
          </a:prstGeom>
        </p:spPr>
        <p:txBody>
          <a:bodyPr wrap="square">
            <a:spAutoFit/>
          </a:bodyPr>
          <a:lstStyle/>
          <a:p>
            <a:pPr lvl="0"/>
            <a:r>
              <a:rPr lang="en-US" sz="3200" dirty="0">
                <a:latin typeface="Tahoma" panose="020B0604030504040204" pitchFamily="34" charset="0"/>
                <a:ea typeface="Tahoma" panose="020B0604030504040204" pitchFamily="34" charset="0"/>
                <a:cs typeface="Tahoma" panose="020B0604030504040204" pitchFamily="34" charset="0"/>
              </a:rPr>
              <a:t>Our ability to reach LGBTQ persons and their allies and include them in the life of the church</a:t>
            </a:r>
          </a:p>
          <a:p>
            <a:pPr lvl="0"/>
            <a:endParaRPr lang="en-US" sz="3200" dirty="0">
              <a:latin typeface="Tahoma" panose="020B0604030504040204" pitchFamily="34" charset="0"/>
              <a:ea typeface="Tahoma" panose="020B0604030504040204" pitchFamily="34" charset="0"/>
              <a:cs typeface="Tahoma" panose="020B0604030504040204" pitchFamily="34" charset="0"/>
            </a:endParaRPr>
          </a:p>
          <a:p>
            <a:pPr lvl="0"/>
            <a:r>
              <a:rPr lang="en-US" sz="3200" dirty="0">
                <a:latin typeface="Tahoma" panose="020B0604030504040204" pitchFamily="34" charset="0"/>
                <a:ea typeface="Tahoma" panose="020B0604030504040204" pitchFamily="34" charset="0"/>
                <a:cs typeface="Tahoma" panose="020B0604030504040204" pitchFamily="34" charset="0"/>
              </a:rPr>
              <a:t>People leaving our churches </a:t>
            </a:r>
          </a:p>
          <a:p>
            <a:pPr lvl="1"/>
            <a:r>
              <a:rPr lang="en-US" sz="3200" dirty="0">
                <a:latin typeface="Tahoma" panose="020B0604030504040204" pitchFamily="34" charset="0"/>
                <a:ea typeface="Tahoma" panose="020B0604030504040204" pitchFamily="34" charset="0"/>
                <a:cs typeface="Tahoma" panose="020B0604030504040204" pitchFamily="34" charset="0"/>
              </a:rPr>
              <a:t>progressive people</a:t>
            </a:r>
          </a:p>
          <a:p>
            <a:pPr lvl="1"/>
            <a:r>
              <a:rPr lang="en-US" sz="3200" dirty="0">
                <a:latin typeface="Tahoma" panose="020B0604030504040204" pitchFamily="34" charset="0"/>
                <a:ea typeface="Tahoma" panose="020B0604030504040204" pitchFamily="34" charset="0"/>
                <a:cs typeface="Tahoma" panose="020B0604030504040204" pitchFamily="34" charset="0"/>
              </a:rPr>
              <a:t>traditional people</a:t>
            </a: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SOME ISSUES </a:t>
            </a:r>
          </a:p>
          <a:p>
            <a:pPr>
              <a:lnSpc>
                <a:spcPct val="70000"/>
              </a:lnSpc>
            </a:pPr>
            <a:r>
              <a:rPr lang="en-US" sz="4000" b="1" dirty="0">
                <a:solidFill>
                  <a:srgbClr val="000000"/>
                </a:solidFill>
                <a:latin typeface="Tahoma"/>
                <a:cs typeface="Tahoma"/>
              </a:rPr>
              <a:t>	BEFORE US</a:t>
            </a:r>
          </a:p>
        </p:txBody>
      </p:sp>
      <p:pic>
        <p:nvPicPr>
          <p:cNvPr id="7" name="Picture 6"/>
          <p:cNvPicPr>
            <a:picLocks noChangeAspect="1"/>
          </p:cNvPicPr>
          <p:nvPr/>
        </p:nvPicPr>
        <p:blipFill>
          <a:blip r:embed="rId3"/>
          <a:stretch>
            <a:fillRect/>
          </a:stretch>
        </p:blipFill>
        <p:spPr>
          <a:xfrm>
            <a:off x="357817" y="1487796"/>
            <a:ext cx="454630" cy="489670"/>
          </a:xfrm>
          <a:prstGeom prst="rect">
            <a:avLst/>
          </a:prstGeom>
        </p:spPr>
      </p:pic>
      <p:pic>
        <p:nvPicPr>
          <p:cNvPr id="8" name="Picture 7">
            <a:extLst>
              <a:ext uri="{FF2B5EF4-FFF2-40B4-BE49-F238E27FC236}">
                <a16:creationId xmlns:a16="http://schemas.microsoft.com/office/drawing/2014/main" id="{F3E01F0C-4F72-9C4D-A9B4-E1F754DEEACF}"/>
              </a:ext>
            </a:extLst>
          </p:cNvPr>
          <p:cNvPicPr>
            <a:picLocks noChangeAspect="1"/>
          </p:cNvPicPr>
          <p:nvPr/>
        </p:nvPicPr>
        <p:blipFill>
          <a:blip r:embed="rId3"/>
          <a:stretch>
            <a:fillRect/>
          </a:stretch>
        </p:blipFill>
        <p:spPr>
          <a:xfrm>
            <a:off x="357817" y="3415140"/>
            <a:ext cx="454630" cy="489670"/>
          </a:xfrm>
          <a:prstGeom prst="rect">
            <a:avLst/>
          </a:prstGeom>
        </p:spPr>
      </p:pic>
      <p:pic>
        <p:nvPicPr>
          <p:cNvPr id="9" name="Picture 8">
            <a:extLst>
              <a:ext uri="{FF2B5EF4-FFF2-40B4-BE49-F238E27FC236}">
                <a16:creationId xmlns:a16="http://schemas.microsoft.com/office/drawing/2014/main" id="{8A806D61-29F0-224F-9FF3-3D2CAD4D72A5}"/>
              </a:ext>
            </a:extLst>
          </p:cNvPr>
          <p:cNvPicPr>
            <a:picLocks noChangeAspect="1"/>
          </p:cNvPicPr>
          <p:nvPr/>
        </p:nvPicPr>
        <p:blipFill>
          <a:blip r:embed="rId3"/>
          <a:stretch>
            <a:fillRect/>
          </a:stretch>
        </p:blipFill>
        <p:spPr>
          <a:xfrm>
            <a:off x="954549" y="4490535"/>
            <a:ext cx="301085" cy="324291"/>
          </a:xfrm>
          <a:prstGeom prst="rect">
            <a:avLst/>
          </a:prstGeom>
        </p:spPr>
      </p:pic>
      <p:pic>
        <p:nvPicPr>
          <p:cNvPr id="10" name="Picture 9">
            <a:extLst>
              <a:ext uri="{FF2B5EF4-FFF2-40B4-BE49-F238E27FC236}">
                <a16:creationId xmlns:a16="http://schemas.microsoft.com/office/drawing/2014/main" id="{8A806D61-29F0-224F-9FF3-3D2CAD4D72A5}"/>
              </a:ext>
            </a:extLst>
          </p:cNvPr>
          <p:cNvPicPr>
            <a:picLocks noChangeAspect="1"/>
          </p:cNvPicPr>
          <p:nvPr/>
        </p:nvPicPr>
        <p:blipFill>
          <a:blip r:embed="rId3"/>
          <a:stretch>
            <a:fillRect/>
          </a:stretch>
        </p:blipFill>
        <p:spPr>
          <a:xfrm>
            <a:off x="962887" y="4038151"/>
            <a:ext cx="301085" cy="324291"/>
          </a:xfrm>
          <a:prstGeom prst="rect">
            <a:avLst/>
          </a:prstGeom>
        </p:spPr>
      </p:pic>
    </p:spTree>
    <p:extLst>
      <p:ext uri="{BB962C8B-B14F-4D97-AF65-F5344CB8AC3E}">
        <p14:creationId xmlns:p14="http://schemas.microsoft.com/office/powerpoint/2010/main" val="267924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3600" dirty="0">
              <a:solidFill>
                <a:srgbClr val="000000"/>
              </a:solidFill>
              <a:latin typeface="Tahoma"/>
              <a:cs typeface="Tahoma"/>
            </a:endParaRPr>
          </a:p>
          <a:p>
            <a:pPr marL="0" indent="0">
              <a:buNone/>
            </a:pPr>
            <a:endParaRPr lang="en-US" sz="3600" dirty="0">
              <a:solidFill>
                <a:srgbClr val="000000"/>
              </a:solidFill>
              <a:latin typeface="Tahoma"/>
              <a:cs typeface="Tahoma"/>
            </a:endParaRPr>
          </a:p>
        </p:txBody>
      </p:sp>
      <p:sp>
        <p:nvSpPr>
          <p:cNvPr id="4" name="Rectangle 3">
            <a:extLst>
              <a:ext uri="{FF2B5EF4-FFF2-40B4-BE49-F238E27FC236}">
                <a16:creationId xmlns:a16="http://schemas.microsoft.com/office/drawing/2014/main" id="{1A8F4B56-9C0C-1A40-8885-2527BCC754BC}"/>
              </a:ext>
            </a:extLst>
          </p:cNvPr>
          <p:cNvSpPr/>
          <p:nvPr/>
        </p:nvSpPr>
        <p:spPr>
          <a:xfrm>
            <a:off x="655981" y="1747377"/>
            <a:ext cx="7424531" cy="3046988"/>
          </a:xfrm>
          <a:prstGeom prst="rect">
            <a:avLst/>
          </a:prstGeom>
        </p:spPr>
        <p:txBody>
          <a:bodyPr wrap="square">
            <a:spAutoFit/>
          </a:bodyPr>
          <a:lstStyle/>
          <a:p>
            <a:pPr marL="385763" indent="-385763" algn="ctr">
              <a:buNone/>
            </a:pPr>
            <a:r>
              <a:rPr lang="en-US" sz="4000" i="1" dirty="0">
                <a:latin typeface="Tahoma" panose="020B0604030504040204" pitchFamily="34" charset="0"/>
                <a:ea typeface="Tahoma" panose="020B0604030504040204" pitchFamily="34" charset="0"/>
                <a:cs typeface="Tahoma" panose="020B0604030504040204" pitchFamily="34" charset="0"/>
              </a:rPr>
              <a:t>“We cannot solve our problems with the same thinking we used to create them.”</a:t>
            </a:r>
          </a:p>
          <a:p>
            <a:pPr marL="385763" indent="-385763" algn="ctr">
              <a:buNone/>
            </a:pPr>
            <a:endParaRPr lang="en-US" sz="4000" i="1" dirty="0">
              <a:latin typeface="Tahoma" panose="020B0604030504040204" pitchFamily="34" charset="0"/>
              <a:ea typeface="Tahoma" panose="020B0604030504040204" pitchFamily="34" charset="0"/>
              <a:cs typeface="Tahoma" panose="020B0604030504040204" pitchFamily="34" charset="0"/>
            </a:endParaRPr>
          </a:p>
          <a:p>
            <a:pPr marL="385763" indent="-385763" algn="r">
              <a:buNone/>
            </a:pPr>
            <a:r>
              <a:rPr lang="en-US" sz="3200" dirty="0">
                <a:latin typeface="Tahoma" panose="020B0604030504040204" pitchFamily="34" charset="0"/>
                <a:ea typeface="Tahoma" panose="020B0604030504040204" pitchFamily="34" charset="0"/>
                <a:cs typeface="Tahoma" panose="020B0604030504040204" pitchFamily="34" charset="0"/>
              </a:rPr>
              <a:t>Albert Einstein</a:t>
            </a:r>
          </a:p>
        </p:txBody>
      </p:sp>
      <p:sp>
        <p:nvSpPr>
          <p:cNvPr id="6"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THE IMPORTANCE </a:t>
            </a:r>
          </a:p>
          <a:p>
            <a:pPr>
              <a:lnSpc>
                <a:spcPct val="70000"/>
              </a:lnSpc>
            </a:pPr>
            <a:r>
              <a:rPr lang="en-US" sz="4000" b="1" dirty="0">
                <a:solidFill>
                  <a:srgbClr val="000000"/>
                </a:solidFill>
                <a:latin typeface="Tahoma"/>
                <a:cs typeface="Tahoma"/>
              </a:rPr>
              <a:t>	OF DIFFERENCES</a:t>
            </a:r>
          </a:p>
        </p:txBody>
      </p:sp>
    </p:spTree>
    <p:extLst>
      <p:ext uri="{BB962C8B-B14F-4D97-AF65-F5344CB8AC3E}">
        <p14:creationId xmlns:p14="http://schemas.microsoft.com/office/powerpoint/2010/main" val="398759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EE0928-B490-8740-83C6-8C42721D3DC7}"/>
              </a:ext>
            </a:extLst>
          </p:cNvPr>
          <p:cNvSpPr>
            <a:spLocks noGrp="1"/>
          </p:cNvSpPr>
          <p:nvPr>
            <p:ph idx="1"/>
          </p:nvPr>
        </p:nvSpPr>
        <p:spPr>
          <a:xfrm>
            <a:off x="954549" y="978639"/>
            <a:ext cx="7668704" cy="3476469"/>
          </a:xfrm>
        </p:spPr>
        <p:txBody>
          <a:bodyPr>
            <a:noAutofit/>
          </a:bodyPr>
          <a:lstStyle/>
          <a:p>
            <a:pPr marL="0" indent="0">
              <a:buNone/>
            </a:pPr>
            <a:endParaRPr lang="en-US" sz="4000" i="1" dirty="0">
              <a:latin typeface="Tahoma"/>
              <a:cs typeface="Tahoma"/>
            </a:endParaRPr>
          </a:p>
          <a:p>
            <a:pPr marL="0" indent="0">
              <a:buNone/>
            </a:pPr>
            <a:r>
              <a:rPr lang="en-US" sz="4000" i="1" dirty="0">
                <a:latin typeface="Tahoma"/>
                <a:cs typeface="Tahoma"/>
              </a:rPr>
              <a:t>“No one sews a piece of new, unshrunk cloth on old clothes…”</a:t>
            </a:r>
          </a:p>
          <a:p>
            <a:pPr marL="0" indent="0">
              <a:buNone/>
            </a:pPr>
            <a:endParaRPr lang="en-US" sz="3600" dirty="0">
              <a:solidFill>
                <a:srgbClr val="000000"/>
              </a:solidFill>
              <a:latin typeface="Tahoma"/>
              <a:cs typeface="Tahoma"/>
            </a:endParaRPr>
          </a:p>
          <a:p>
            <a:pPr marL="0" indent="0">
              <a:buNone/>
            </a:pPr>
            <a:r>
              <a:rPr lang="en-US" sz="4000" i="1" dirty="0">
                <a:latin typeface="Tahoma"/>
                <a:cs typeface="Tahoma"/>
              </a:rPr>
              <a:t>“No one pours new wine into old wineskins…”</a:t>
            </a:r>
          </a:p>
          <a:p>
            <a:pPr marL="0" indent="0">
              <a:buNone/>
            </a:pPr>
            <a:endParaRPr lang="en-US" sz="3600" dirty="0">
              <a:solidFill>
                <a:srgbClr val="000000"/>
              </a:solidFill>
              <a:latin typeface="Tahoma"/>
              <a:cs typeface="Tahoma"/>
            </a:endParaRPr>
          </a:p>
        </p:txBody>
      </p:sp>
      <p:sp>
        <p:nvSpPr>
          <p:cNvPr id="4" name="Title 1">
            <a:extLst>
              <a:ext uri="{FF2B5EF4-FFF2-40B4-BE49-F238E27FC236}">
                <a16:creationId xmlns:a16="http://schemas.microsoft.com/office/drawing/2014/main" id="{F8BFB42F-E6C7-EC43-A546-370CEA687E71}"/>
              </a:ext>
            </a:extLst>
          </p:cNvPr>
          <p:cNvSpPr txBox="1">
            <a:spLocks/>
          </p:cNvSpPr>
          <p:nvPr/>
        </p:nvSpPr>
        <p:spPr>
          <a:xfrm>
            <a:off x="257233" y="488824"/>
            <a:ext cx="6447501" cy="408482"/>
          </a:xfrm>
          <a:prstGeom prst="rect">
            <a:avLst/>
          </a:prstGeom>
        </p:spPr>
        <p:txBody>
          <a:bodyPr vert="horz" lIns="68580" tIns="34290" rIns="68580" bIns="3429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70000"/>
              </a:lnSpc>
            </a:pPr>
            <a:r>
              <a:rPr lang="en-US" sz="4000" b="1" dirty="0">
                <a:solidFill>
                  <a:srgbClr val="000000"/>
                </a:solidFill>
                <a:latin typeface="Tahoma"/>
                <a:cs typeface="Tahoma"/>
              </a:rPr>
              <a:t>THE IMPORTANCE </a:t>
            </a:r>
          </a:p>
          <a:p>
            <a:pPr>
              <a:lnSpc>
                <a:spcPct val="70000"/>
              </a:lnSpc>
            </a:pPr>
            <a:r>
              <a:rPr lang="en-US" sz="4000" b="1" dirty="0">
                <a:solidFill>
                  <a:srgbClr val="000000"/>
                </a:solidFill>
                <a:latin typeface="Tahoma"/>
                <a:cs typeface="Tahoma"/>
              </a:rPr>
              <a:t>	OF DIFFERENCES</a:t>
            </a:r>
          </a:p>
        </p:txBody>
      </p:sp>
    </p:spTree>
    <p:extLst>
      <p:ext uri="{BB962C8B-B14F-4D97-AF65-F5344CB8AC3E}">
        <p14:creationId xmlns:p14="http://schemas.microsoft.com/office/powerpoint/2010/main" val="4230710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13523</TotalTime>
  <Words>949</Words>
  <Application>Microsoft Office PowerPoint</Application>
  <PresentationFormat>On-screen Show (16:9)</PresentationFormat>
  <Paragraphs>266</Paragraphs>
  <Slides>54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Calibri Light</vt:lpstr>
      <vt:lpstr>Garamond Bold</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Annual Conferences Responsible</vt:lpstr>
      <vt:lpstr>Long Tail of Pension Payments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Berlin</dc:creator>
  <cp:lastModifiedBy>Erik Alsgaard</cp:lastModifiedBy>
  <cp:revision>89</cp:revision>
  <dcterms:created xsi:type="dcterms:W3CDTF">2018-05-24T14:11:01Z</dcterms:created>
  <dcterms:modified xsi:type="dcterms:W3CDTF">2018-09-17T16:07:10Z</dcterms:modified>
</cp:coreProperties>
</file>