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7"/>
  </p:notesMasterIdLst>
  <p:handoutMasterIdLst>
    <p:handoutMasterId r:id="rId28"/>
  </p:handoutMasterIdLst>
  <p:sldIdLst>
    <p:sldId id="269" r:id="rId2"/>
    <p:sldId id="261" r:id="rId3"/>
    <p:sldId id="273" r:id="rId4"/>
    <p:sldId id="274" r:id="rId5"/>
    <p:sldId id="275" r:id="rId6"/>
    <p:sldId id="262" r:id="rId7"/>
    <p:sldId id="277" r:id="rId8"/>
    <p:sldId id="263" r:id="rId9"/>
    <p:sldId id="276" r:id="rId10"/>
    <p:sldId id="278" r:id="rId11"/>
    <p:sldId id="279" r:id="rId12"/>
    <p:sldId id="272" r:id="rId13"/>
    <p:sldId id="257" r:id="rId14"/>
    <p:sldId id="259" r:id="rId15"/>
    <p:sldId id="270" r:id="rId16"/>
    <p:sldId id="265" r:id="rId17"/>
    <p:sldId id="264" r:id="rId18"/>
    <p:sldId id="258" r:id="rId19"/>
    <p:sldId id="260" r:id="rId20"/>
    <p:sldId id="267" r:id="rId21"/>
    <p:sldId id="268" r:id="rId22"/>
    <p:sldId id="266" r:id="rId23"/>
    <p:sldId id="256" r:id="rId24"/>
    <p:sldId id="27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BA736-6D66-476B-90F4-E2B69FEF26BF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7FAD0-ED1F-4C82-A362-3E167E198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70234-949F-49BD-A550-7BD860FF3C5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6C022-4B49-4BB2-B2DB-E385F60D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1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June 2015</a:t>
            </a:r>
            <a:r>
              <a:rPr lang="en-US" baseline="0" dirty="0"/>
              <a:t> </a:t>
            </a:r>
            <a:r>
              <a:rPr lang="en-US" baseline="0" dirty="0" err="1"/>
              <a:t>Dylann</a:t>
            </a:r>
            <a:r>
              <a:rPr lang="en-US" baseline="0" dirty="0"/>
              <a:t> Roof assassinated 9 African American parishioners during a bible study at the Bethel AME Church in </a:t>
            </a:r>
            <a:r>
              <a:rPr lang="en-US" baseline="0" dirty="0" err="1"/>
              <a:t>Charelston</a:t>
            </a:r>
            <a:r>
              <a:rPr lang="en-US" baseline="0" dirty="0"/>
              <a:t>, SC. When this picture was discovered on line of him with this flag, he ignited a movement to remove confederate symbols and monuments from public spaces. Had wanted to start a race war.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3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Flag represents 13 states though there</a:t>
            </a:r>
            <a:r>
              <a:rPr lang="en-US" baseline="0" dirty="0"/>
              <a:t> were on 11 official states as part of the confederacy.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five states were part</a:t>
            </a:r>
            <a:r>
              <a:rPr lang="en-US" baseline="0" dirty="0"/>
              <a:t> of the Confederacy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4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Confederate flag on display at anti-immigration rally in Little Rock in 1959.  Central High School was integrated in 1957.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Stone Mountain Georgia. Largest high relief sculpture in the world. Jefferson Davis, Robert E. Lee, Stonewall Jackson. 400 feet above ground, covers 3 acres</a:t>
            </a:r>
            <a:r>
              <a:rPr lang="en-US" baseline="0" dirty="0"/>
              <a:t> of ground. Association who oversaw the work, closely affiliated with the Klan. Site of 1915 rebirth of the KKK.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022-4B49-4BB2-B2DB-E385F60D1C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8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1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75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2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3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278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875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49A01B-D6F8-49B6-B0E2-123318699C6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B3C7B27-5128-47B8-A68C-5C2B8EE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lcenter.org/sites/default/files/whoseheritage_splc.pdf" TargetMode="External"/><Relationship Id="rId2" Type="http://schemas.openxmlformats.org/officeDocument/2006/relationships/hyperlink" Target="http://newsreel.org/video/RACE-THE-POWER-OF-AN-ILLUSION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9dNDWzsZT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federate_government_of_Kentucky" TargetMode="External"/><Relationship Id="rId2" Type="http://schemas.openxmlformats.org/officeDocument/2006/relationships/hyperlink" Target="https://en.wikipedia.org/wiki/Confederate_government_of_Missouri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American Civil War </a:t>
            </a:r>
            <a:br>
              <a:rPr lang="en-US" dirty="0"/>
            </a:br>
            <a:r>
              <a:rPr lang="en-US" dirty="0"/>
              <a:t>Symbols and Monuments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09" y="1825625"/>
            <a:ext cx="4276725" cy="4143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5771" y="4688114"/>
            <a:ext cx="4238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from:</a:t>
            </a:r>
          </a:p>
          <a:p>
            <a:r>
              <a:rPr lang="en-US" i="1" dirty="0"/>
              <a:t>Whose Heritage: Public Symbols of the Confederacy</a:t>
            </a:r>
          </a:p>
          <a:p>
            <a:r>
              <a:rPr lang="en-US" dirty="0"/>
              <a:t>by </a:t>
            </a:r>
          </a:p>
          <a:p>
            <a:r>
              <a:rPr lang="en-US" b="1" dirty="0"/>
              <a:t>The Southern Poverty Law Center</a:t>
            </a:r>
          </a:p>
          <a:p>
            <a:r>
              <a:rPr lang="en-US" b="1" dirty="0"/>
              <a:t>Presented by Debra J. Mumford</a:t>
            </a:r>
          </a:p>
        </p:txBody>
      </p:sp>
    </p:spTree>
    <p:extLst>
      <p:ext uri="{BB962C8B-B14F-4D97-AF65-F5344CB8AC3E}">
        <p14:creationId xmlns:p14="http://schemas.microsoft.com/office/powerpoint/2010/main" val="183747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931920"/>
          </a:xfrm>
        </p:spPr>
        <p:txBody>
          <a:bodyPr/>
          <a:lstStyle/>
          <a:p>
            <a:r>
              <a:rPr lang="en-US" sz="2800" dirty="0"/>
              <a:t>Between 620,000 and 750,000 soldiers were killed during the war</a:t>
            </a:r>
          </a:p>
          <a:p>
            <a:r>
              <a:rPr lang="en-US" sz="2800" dirty="0"/>
              <a:t>More people died in Civil War than in all other wars combined</a:t>
            </a:r>
          </a:p>
          <a:p>
            <a:r>
              <a:rPr lang="en-US" sz="2800" dirty="0"/>
              <a:t>The infrastructure of the South was destroyed including railroad, houses, and mills</a:t>
            </a:r>
          </a:p>
          <a:p>
            <a:r>
              <a:rPr lang="en-US" sz="2800" dirty="0"/>
              <a:t>The Confederacy Collapsed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0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642594"/>
            <a:ext cx="10907486" cy="1371600"/>
          </a:xfrm>
        </p:spPr>
        <p:txBody>
          <a:bodyPr/>
          <a:lstStyle/>
          <a:p>
            <a:r>
              <a:rPr lang="en-US" dirty="0"/>
              <a:t>American Civil War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5" y="1761786"/>
            <a:ext cx="8672285" cy="4827700"/>
          </a:xfrm>
        </p:spPr>
      </p:pic>
      <p:sp>
        <p:nvSpPr>
          <p:cNvPr id="5" name="TextBox 4"/>
          <p:cNvSpPr txBox="1"/>
          <p:nvPr/>
        </p:nvSpPr>
        <p:spPr>
          <a:xfrm>
            <a:off x="8940800" y="1872343"/>
            <a:ext cx="28883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Richmond, Virginia</a:t>
            </a:r>
          </a:p>
          <a:p>
            <a:endParaRPr lang="en-US" sz="3200" b="1" dirty="0"/>
          </a:p>
          <a:p>
            <a:pPr algn="ctr"/>
            <a:r>
              <a:rPr lang="en-US" sz="3200" b="1" dirty="0"/>
              <a:t>Capital of the Confederacy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0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" y="187523"/>
            <a:ext cx="6868287" cy="6358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8743" y="566057"/>
            <a:ext cx="44994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Civil War officially ended when General Robert E. Lee surrendered to General Ulysses S. Grant at the Battle of Appomattox in Virginia.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6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8160" y="0"/>
            <a:ext cx="6690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American Civil War Monuments and Symbols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5" y="1912711"/>
            <a:ext cx="4735286" cy="36752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1912710"/>
            <a:ext cx="5286828" cy="36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9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3" y="841481"/>
            <a:ext cx="2316480" cy="1545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60" y="841481"/>
            <a:ext cx="2316480" cy="1545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55" y="863035"/>
            <a:ext cx="2316480" cy="154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6" y="4129750"/>
            <a:ext cx="2316480" cy="1545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2" y="4129750"/>
            <a:ext cx="2316480" cy="1545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103" y="2408371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Alabama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6492" y="2386817"/>
            <a:ext cx="217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Arkansas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555" y="2408371"/>
            <a:ext cx="243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Florida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0583" y="5714609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0675" y="5714609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Mississippi</a:t>
            </a:r>
          </a:p>
        </p:txBody>
      </p:sp>
    </p:spTree>
    <p:extLst>
      <p:ext uri="{BB962C8B-B14F-4D97-AF65-F5344CB8AC3E}">
        <p14:creationId xmlns:p14="http://schemas.microsoft.com/office/powerpoint/2010/main" val="162757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698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228" y="365125"/>
            <a:ext cx="50255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0457" y="1690688"/>
            <a:ext cx="5094514" cy="4840741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Some claim war was about states rights</a:t>
            </a:r>
          </a:p>
          <a:p>
            <a:r>
              <a:rPr lang="en-US" sz="2800" dirty="0"/>
              <a:t>Per Vice President of Confederacy: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“Our new government is founded upon … the great truth that the negro is not equal to the white man; that slavery subordination to the superior race is his natural and normal condition,” 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i="1" dirty="0"/>
              <a:t>              </a:t>
            </a:r>
            <a:r>
              <a:rPr lang="en-US" sz="2900" dirty="0"/>
              <a:t>- </a:t>
            </a:r>
            <a:r>
              <a:rPr lang="en-US" sz="2900" b="1" dirty="0"/>
              <a:t>Alexander H. Stephens </a:t>
            </a:r>
          </a:p>
          <a:p>
            <a:pPr marL="3033713" indent="-3033713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dirty="0"/>
              <a:t>          Vice President Confederacy 1861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dirty="0"/>
              <a:t>			“Cornerstone speech</a:t>
            </a:r>
            <a:r>
              <a:rPr lang="en-US" sz="1800" b="1" dirty="0"/>
              <a:t>.”</a:t>
            </a:r>
          </a:p>
          <a:p>
            <a:pPr marL="0" indent="0" algn="r">
              <a:buNone/>
            </a:pPr>
            <a:r>
              <a:rPr lang="en-US" dirty="0"/>
              <a:t>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32228"/>
            <a:ext cx="6066971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American Civil War Monuments and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718 monuments and statues</a:t>
            </a:r>
            <a:r>
              <a:rPr lang="en-US" sz="2400" dirty="0"/>
              <a:t>, </a:t>
            </a:r>
          </a:p>
          <a:p>
            <a:pPr lvl="1"/>
            <a:r>
              <a:rPr lang="en-US" sz="2200" dirty="0"/>
              <a:t>nearly 300 of which are in Georgia, Virginia or North Carolina</a:t>
            </a:r>
          </a:p>
          <a:p>
            <a:r>
              <a:rPr lang="en-US" sz="2400" b="1" dirty="0"/>
              <a:t>109 public schools </a:t>
            </a:r>
          </a:p>
          <a:p>
            <a:pPr lvl="1"/>
            <a:r>
              <a:rPr lang="en-US" sz="2200" dirty="0"/>
              <a:t>named for Robert E. Lee, Jefferson Davis or other Confederate icons</a:t>
            </a:r>
          </a:p>
          <a:p>
            <a:r>
              <a:rPr lang="en-US" sz="2400" b="1" dirty="0"/>
              <a:t>80 counties and cities </a:t>
            </a:r>
            <a:r>
              <a:rPr lang="en-US" sz="2400" dirty="0"/>
              <a:t>named for Confederates</a:t>
            </a:r>
          </a:p>
          <a:p>
            <a:r>
              <a:rPr lang="en-US" sz="2400" b="1" dirty="0"/>
              <a:t>9 official Confederate holidays </a:t>
            </a:r>
            <a:r>
              <a:rPr lang="en-US" sz="2400" dirty="0"/>
              <a:t>in six states10 U.S. military bases named for Confederates.</a:t>
            </a:r>
          </a:p>
        </p:txBody>
      </p:sp>
    </p:spTree>
    <p:extLst>
      <p:ext uri="{BB962C8B-B14F-4D97-AF65-F5344CB8AC3E}">
        <p14:creationId xmlns:p14="http://schemas.microsoft.com/office/powerpoint/2010/main" val="27623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States with Most Monuments and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Virginia 223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Texas 178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Georgia 174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North Carolina140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Mississippi 131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South Carolina 112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Alabama 107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Louisiana 91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Tennessee 80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Florida 61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1" y="1262743"/>
            <a:ext cx="8128000" cy="51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1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6" y="279737"/>
            <a:ext cx="4564743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30" y="1524001"/>
            <a:ext cx="5707742" cy="533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j-lt"/>
              </a:rPr>
              <a:t>Four year battle - 1861 to 1865 </a:t>
            </a:r>
          </a:p>
          <a:p>
            <a:r>
              <a:rPr lang="en-US" sz="2400" b="1" dirty="0">
                <a:latin typeface="+mj-lt"/>
              </a:rPr>
              <a:t>Fought primarily over the issue of slavery</a:t>
            </a:r>
          </a:p>
          <a:p>
            <a:r>
              <a:rPr lang="en-US" sz="2400" b="1" dirty="0">
                <a:latin typeface="+mj-lt"/>
              </a:rPr>
              <a:t>War began after seven states seceded from the Union</a:t>
            </a:r>
          </a:p>
          <a:p>
            <a:endParaRPr lang="en-US" sz="2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-18903"/>
            <a:ext cx="6125029" cy="6876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28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71" y="602133"/>
            <a:ext cx="10958285" cy="57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8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14" y="522514"/>
            <a:ext cx="11524343" cy="59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3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4124"/>
            <a:ext cx="12192000" cy="68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40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2878" cy="6858000"/>
          </a:xfrm>
        </p:spPr>
      </p:pic>
      <p:sp>
        <p:nvSpPr>
          <p:cNvPr id="7" name="TextBox 6"/>
          <p:cNvSpPr txBox="1"/>
          <p:nvPr/>
        </p:nvSpPr>
        <p:spPr>
          <a:xfrm>
            <a:off x="6564573" y="1160060"/>
            <a:ext cx="3848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Jefferson Davis</a:t>
            </a:r>
          </a:p>
          <a:p>
            <a:r>
              <a:rPr lang="en-US" dirty="0"/>
              <a:t>President of the Confederacy </a:t>
            </a:r>
          </a:p>
          <a:p>
            <a:r>
              <a:rPr lang="en-US" dirty="0"/>
              <a:t>1861-1865</a:t>
            </a:r>
          </a:p>
          <a:p>
            <a:r>
              <a:rPr lang="en-US" dirty="0"/>
              <a:t>Kentucky State Capital</a:t>
            </a:r>
          </a:p>
          <a:p>
            <a:r>
              <a:rPr lang="en-US" dirty="0"/>
              <a:t>Frankfort, Kentucky</a:t>
            </a:r>
          </a:p>
        </p:txBody>
      </p:sp>
    </p:spTree>
    <p:extLst>
      <p:ext uri="{BB962C8B-B14F-4D97-AF65-F5344CB8AC3E}">
        <p14:creationId xmlns:p14="http://schemas.microsoft.com/office/powerpoint/2010/main" val="1039954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143" y="769257"/>
            <a:ext cx="89117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Questions for Discussion</a:t>
            </a:r>
          </a:p>
          <a:p>
            <a:endParaRPr lang="en-US" sz="3600" b="1" dirty="0"/>
          </a:p>
          <a:p>
            <a:r>
              <a:rPr lang="en-US" sz="3600" b="1" dirty="0"/>
              <a:t>What history needs to be taught in your church/district?</a:t>
            </a:r>
          </a:p>
          <a:p>
            <a:endParaRPr lang="en-US" sz="3600" b="1" dirty="0"/>
          </a:p>
          <a:p>
            <a:r>
              <a:rPr lang="en-US" sz="3600" b="1" dirty="0"/>
              <a:t>Might your church become involved in the movement to remove monuments from public spaces? If so, how?</a:t>
            </a:r>
          </a:p>
        </p:txBody>
      </p:sp>
    </p:spTree>
    <p:extLst>
      <p:ext uri="{BB962C8B-B14F-4D97-AF65-F5344CB8AC3E}">
        <p14:creationId xmlns:p14="http://schemas.microsoft.com/office/powerpoint/2010/main" val="189952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85" y="725714"/>
            <a:ext cx="10508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 on race</a:t>
            </a:r>
          </a:p>
          <a:p>
            <a:endParaRPr lang="en-US" dirty="0"/>
          </a:p>
          <a:p>
            <a:r>
              <a:rPr lang="en-US" dirty="0"/>
              <a:t>Race: The Power of an Illusion</a:t>
            </a:r>
          </a:p>
          <a:p>
            <a:r>
              <a:rPr lang="en-US" dirty="0">
                <a:hlinkClick r:id="rId2"/>
              </a:rPr>
              <a:t>http://newsreel.org/video/RACE-THE-POWER-OF-AN-ILLUSION</a:t>
            </a:r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Southern Poverty Law Centers Report on Confederate Monuments and Symbols</a:t>
            </a:r>
          </a:p>
          <a:p>
            <a:endParaRPr lang="en-US" dirty="0"/>
          </a:p>
          <a:p>
            <a:r>
              <a:rPr lang="en-US" dirty="0"/>
              <a:t>Whose Heritage: Public Symbols of the Confederacy</a:t>
            </a:r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https://www.splcenter.org/sites/default/files/whoseheritage_splc.pdf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2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39463"/>
          </a:xfrm>
        </p:spPr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82057"/>
            <a:ext cx="10058400" cy="4452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Reasons for succession</a:t>
            </a:r>
          </a:p>
          <a:p>
            <a:r>
              <a:rPr lang="en-US" sz="2400" dirty="0"/>
              <a:t>The Republican Party of Lincoln wanted to prevent the spread of slavery as America expanded West. </a:t>
            </a:r>
          </a:p>
          <a:p>
            <a:pPr lvl="2"/>
            <a:r>
              <a:rPr lang="en-US" sz="2000" b="1" dirty="0"/>
              <a:t>Stopping expansion would put slavery on a path to eventual extinction.</a:t>
            </a:r>
          </a:p>
          <a:p>
            <a:pPr marL="548640" lvl="2" indent="0">
              <a:buNone/>
            </a:pPr>
            <a:endParaRPr lang="en-US" sz="2000" dirty="0"/>
          </a:p>
          <a:p>
            <a:r>
              <a:rPr lang="en-US" sz="2400" dirty="0"/>
              <a:t>Southern states believed stopping expansion of slavery was an infringement of their Constitutional rights. </a:t>
            </a:r>
          </a:p>
          <a:p>
            <a:pPr lvl="2"/>
            <a:r>
              <a:rPr lang="en-US" sz="2000" b="1" dirty="0"/>
              <a:t>Emancipation of slaves would destroy the South’s economy.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1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31520"/>
            <a:ext cx="10058400" cy="1371600"/>
          </a:xfrm>
        </p:spPr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Southern states believed they had the right to secede from the Union at any time.</a:t>
            </a:r>
          </a:p>
          <a:p>
            <a:r>
              <a:rPr lang="en-US" sz="2400" dirty="0"/>
              <a:t>Northern states believe the founding fathers set up a perpetual Union that made succession illegal.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7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Seven states succeeded after Lincoln’s inauguration, formed Confederate States of America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	South Carolina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	Mississippi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	Florida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	Alabama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	Georgia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	Louisiana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	Texas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4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971" y="500062"/>
            <a:ext cx="10515600" cy="1325563"/>
          </a:xfrm>
        </p:spPr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New Confederate government established February 1861</a:t>
            </a:r>
          </a:p>
          <a:p>
            <a:r>
              <a:rPr lang="en-US" sz="2400" dirty="0"/>
              <a:t>Considered illegal by the government of the United States</a:t>
            </a:r>
          </a:p>
          <a:p>
            <a:r>
              <a:rPr lang="en-US" sz="2400" dirty="0"/>
              <a:t>Four slave states joined Confederacy after start of war</a:t>
            </a:r>
          </a:p>
          <a:p>
            <a:pPr lvl="1"/>
            <a:r>
              <a:rPr lang="en-US" sz="2400" dirty="0"/>
              <a:t>Virginia</a:t>
            </a:r>
          </a:p>
          <a:p>
            <a:pPr lvl="1"/>
            <a:r>
              <a:rPr lang="en-US" sz="2400" dirty="0"/>
              <a:t>Arkansas</a:t>
            </a:r>
          </a:p>
          <a:p>
            <a:pPr lvl="1"/>
            <a:r>
              <a:rPr lang="en-US" sz="2400" dirty="0"/>
              <a:t>Tennessee</a:t>
            </a:r>
          </a:p>
          <a:p>
            <a:pPr lvl="1"/>
            <a:r>
              <a:rPr lang="en-US" sz="2400" dirty="0"/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401819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The Battle of Fort Sumter in Charleston, South Carolina – April 12, 1861</a:t>
            </a:r>
          </a:p>
          <a:p>
            <a:pPr marL="0" indent="0">
              <a:buNone/>
            </a:pPr>
            <a:r>
              <a:rPr lang="en-US" sz="2000" b="1" dirty="0"/>
              <a:t>The Beginning </a:t>
            </a:r>
            <a:r>
              <a:rPr lang="en-US" sz="2000" b="1" dirty="0">
                <a:hlinkClick r:id="rId2"/>
              </a:rPr>
              <a:t>https://www.youtube.com/watch?v=t9dNDWzsZTI</a:t>
            </a:r>
            <a:endParaRPr lang="en-US" sz="2000" b="1" dirty="0"/>
          </a:p>
          <a:p>
            <a:r>
              <a:rPr lang="en-US" dirty="0"/>
              <a:t>After South Carolina succeeded from the Union in December 1860, Federal troops from the North seized control of Fort Sumter</a:t>
            </a:r>
          </a:p>
          <a:p>
            <a:r>
              <a:rPr lang="en-US" dirty="0"/>
              <a:t>This initiated a standoff between Federal government and state militias that had succeeded</a:t>
            </a:r>
          </a:p>
          <a:p>
            <a:r>
              <a:rPr lang="en-US" dirty="0"/>
              <a:t>Lincoln announced plans to resupply the fort, helped Federal forces maintain control</a:t>
            </a:r>
          </a:p>
          <a:p>
            <a:r>
              <a:rPr lang="en-US" dirty="0"/>
              <a:t>General PGT Beauregard of the Confederate troops bombed the fort</a:t>
            </a:r>
          </a:p>
          <a:p>
            <a:r>
              <a:rPr lang="en-US" dirty="0"/>
              <a:t>Confederate troops regained control of the fort and occupied it throughout four years of the Civil War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0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The Confederacy accepted </a:t>
            </a:r>
            <a:r>
              <a:rPr lang="en-US" sz="2800" dirty="0">
                <a:hlinkClick r:id="rId2" tooltip="Confederate government of Missouri"/>
              </a:rPr>
              <a:t>Missouri</a:t>
            </a:r>
            <a:r>
              <a:rPr lang="en-US" sz="2800" dirty="0"/>
              <a:t> and </a:t>
            </a:r>
            <a:r>
              <a:rPr lang="en-US" sz="2800" dirty="0">
                <a:hlinkClick r:id="rId3" tooltip="Confederate government of Kentucky"/>
              </a:rPr>
              <a:t>Kentucky</a:t>
            </a:r>
            <a:r>
              <a:rPr lang="en-US" sz="2800" dirty="0"/>
              <a:t> as members</a:t>
            </a:r>
          </a:p>
          <a:p>
            <a:pPr marL="1089025" indent="0">
              <a:spcBef>
                <a:spcPts val="0"/>
              </a:spcBef>
            </a:pPr>
            <a:r>
              <a:rPr lang="en-US" sz="2800" dirty="0"/>
              <a:t> Neither officially declared secession </a:t>
            </a:r>
          </a:p>
          <a:p>
            <a:pPr marL="1146175" indent="174625">
              <a:spcBef>
                <a:spcPts val="0"/>
              </a:spcBef>
            </a:pPr>
            <a:r>
              <a:rPr lang="en-US" sz="2800" dirty="0"/>
              <a:t>Neither state controlled by Confederate forces; </a:t>
            </a:r>
          </a:p>
        </p:txBody>
      </p:sp>
    </p:spTree>
    <p:extLst>
      <p:ext uri="{BB962C8B-B14F-4D97-AF65-F5344CB8AC3E}">
        <p14:creationId xmlns:p14="http://schemas.microsoft.com/office/powerpoint/2010/main" val="129382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Civil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term “States Rights” was coined by Mississippi Senator Jefferson Davis</a:t>
            </a:r>
          </a:p>
          <a:p>
            <a:r>
              <a:rPr lang="en-US" sz="2400" dirty="0"/>
              <a:t>Means of advancing slave state interest through federal authority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76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2091</TotalTime>
  <Words>860</Words>
  <Application>Microsoft Office PowerPoint</Application>
  <PresentationFormat>Widescreen</PresentationFormat>
  <Paragraphs>131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Garamond</vt:lpstr>
      <vt:lpstr>Savon</vt:lpstr>
      <vt:lpstr>American Civil War  Symbols and Monuments</vt:lpstr>
      <vt:lpstr>American Civil War</vt:lpstr>
      <vt:lpstr>American Civil War</vt:lpstr>
      <vt:lpstr>American Civil War</vt:lpstr>
      <vt:lpstr>American Civil War</vt:lpstr>
      <vt:lpstr>American Civil War</vt:lpstr>
      <vt:lpstr>American Civil War</vt:lpstr>
      <vt:lpstr>American Civil War</vt:lpstr>
      <vt:lpstr>American Civil War</vt:lpstr>
      <vt:lpstr>American Civil War</vt:lpstr>
      <vt:lpstr>American Civil War</vt:lpstr>
      <vt:lpstr>PowerPoint Presentation</vt:lpstr>
      <vt:lpstr>PowerPoint Presentation</vt:lpstr>
      <vt:lpstr>American Civil War Monuments and Symbols</vt:lpstr>
      <vt:lpstr>PowerPoint Presentation</vt:lpstr>
      <vt:lpstr>PowerPoint Presentation</vt:lpstr>
      <vt:lpstr>American Civil War</vt:lpstr>
      <vt:lpstr>American Civil War Monuments and Symbols</vt:lpstr>
      <vt:lpstr>States with Most Monuments and Symbols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MUMFORD, DEBRA</dc:creator>
  <cp:lastModifiedBy>Cheryl Cook</cp:lastModifiedBy>
  <cp:revision>62</cp:revision>
  <cp:lastPrinted>2017-10-20T07:50:27Z</cp:lastPrinted>
  <dcterms:created xsi:type="dcterms:W3CDTF">2017-10-18T16:46:11Z</dcterms:created>
  <dcterms:modified xsi:type="dcterms:W3CDTF">2017-10-26T19:15:55Z</dcterms:modified>
  <cp:contentStatus/>
</cp:coreProperties>
</file>